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26"/>
  </p:notesMasterIdLst>
  <p:handoutMasterIdLst>
    <p:handoutMasterId r:id="rId27"/>
  </p:handoutMasterIdLst>
  <p:sldIdLst>
    <p:sldId id="365" r:id="rId3"/>
    <p:sldId id="368" r:id="rId4"/>
    <p:sldId id="369" r:id="rId5"/>
    <p:sldId id="370" r:id="rId6"/>
    <p:sldId id="371" r:id="rId7"/>
    <p:sldId id="372" r:id="rId8"/>
    <p:sldId id="373" r:id="rId9"/>
    <p:sldId id="374" r:id="rId10"/>
    <p:sldId id="375" r:id="rId11"/>
    <p:sldId id="376" r:id="rId12"/>
    <p:sldId id="378" r:id="rId13"/>
    <p:sldId id="380" r:id="rId14"/>
    <p:sldId id="381" r:id="rId15"/>
    <p:sldId id="382" r:id="rId16"/>
    <p:sldId id="383" r:id="rId17"/>
    <p:sldId id="384" r:id="rId18"/>
    <p:sldId id="379" r:id="rId19"/>
    <p:sldId id="385" r:id="rId20"/>
    <p:sldId id="386" r:id="rId21"/>
    <p:sldId id="387" r:id="rId22"/>
    <p:sldId id="388" r:id="rId23"/>
    <p:sldId id="389" r:id="rId24"/>
    <p:sldId id="366" r:id="rId25"/>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5C00"/>
    <a:srgbClr val="D1A3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6" autoAdjust="0"/>
    <p:restoredTop sz="93190" autoAdjust="0"/>
  </p:normalViewPr>
  <p:slideViewPr>
    <p:cSldViewPr>
      <p:cViewPr varScale="1">
        <p:scale>
          <a:sx n="68" d="100"/>
          <a:sy n="68" d="100"/>
        </p:scale>
        <p:origin x="1326" y="72"/>
      </p:cViewPr>
      <p:guideLst>
        <p:guide orient="horz" pos="2160"/>
        <p:guide pos="2880"/>
      </p:guideLst>
    </p:cSldViewPr>
  </p:slideViewPr>
  <p:outlineViewPr>
    <p:cViewPr>
      <p:scale>
        <a:sx n="33" d="100"/>
        <a:sy n="33" d="100"/>
      </p:scale>
      <p:origin x="0" y="7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3210" y="-102"/>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27775" y="8769653"/>
            <a:ext cx="3004820" cy="461645"/>
          </a:xfrm>
          <a:prstGeom prst="rect">
            <a:avLst/>
          </a:prstGeom>
        </p:spPr>
        <p:txBody>
          <a:bodyPr vert="horz" lIns="92382" tIns="46191" rIns="92382" bIns="46191" rtlCol="0" anchor="b"/>
          <a:lstStyle>
            <a:lvl1pPr algn="r">
              <a:defRPr sz="1200"/>
            </a:lvl1pPr>
          </a:lstStyle>
          <a:p>
            <a:fld id="{435B8D8D-BD0A-4F75-AE22-5E33C974AC71}" type="slidenum">
              <a:rPr lang="en-US" smtClean="0"/>
              <a:pPr/>
              <a:t>‹#›</a:t>
            </a:fld>
            <a:endParaRPr lang="en-US"/>
          </a:p>
        </p:txBody>
      </p:sp>
    </p:spTree>
    <p:extLst>
      <p:ext uri="{BB962C8B-B14F-4D97-AF65-F5344CB8AC3E}">
        <p14:creationId xmlns:p14="http://schemas.microsoft.com/office/powerpoint/2010/main" val="936468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479622B2-F03B-408B-9D7A-C54EDA34A99A}" type="datetimeFigureOut">
              <a:rPr lang="en-US" smtClean="0"/>
              <a:pPr/>
              <a:t>1/6/2020</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43E5542D-A7A3-41DB-8230-2322427038BE}" type="slidenum">
              <a:rPr lang="en-US" smtClean="0"/>
              <a:pPr/>
              <a:t>‹#›</a:t>
            </a:fld>
            <a:endParaRPr lang="en-US"/>
          </a:p>
        </p:txBody>
      </p:sp>
    </p:spTree>
    <p:extLst>
      <p:ext uri="{BB962C8B-B14F-4D97-AF65-F5344CB8AC3E}">
        <p14:creationId xmlns:p14="http://schemas.microsoft.com/office/powerpoint/2010/main" val="1383738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gular Text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7D2766-5A82-43DF-B515-6FB8A4DF42A1}" type="slidenum">
              <a:rPr lang="en-US" smtClean="0"/>
              <a:pPr/>
              <a:t>‹#›</a:t>
            </a:fld>
            <a:endParaRPr lang="en-US" dirty="0"/>
          </a:p>
        </p:txBody>
      </p:sp>
      <p:sp>
        <p:nvSpPr>
          <p:cNvPr id="6" name="Title Placeholder 1"/>
          <p:cNvSpPr>
            <a:spLocks noGrp="1"/>
          </p:cNvSpPr>
          <p:nvPr>
            <p:ph type="title"/>
          </p:nvPr>
        </p:nvSpPr>
        <p:spPr>
          <a:xfrm>
            <a:off x="457200" y="885821"/>
            <a:ext cx="8229600" cy="86677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8" name="Subtitle 2"/>
          <p:cNvSpPr>
            <a:spLocks noGrp="1"/>
          </p:cNvSpPr>
          <p:nvPr>
            <p:ph type="subTitle" idx="13" hasCustomPrompt="1"/>
          </p:nvPr>
        </p:nvSpPr>
        <p:spPr>
          <a:xfrm>
            <a:off x="451514" y="1781178"/>
            <a:ext cx="8248934" cy="4467222"/>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lang="en-US" sz="3200" kern="1200" dirty="0" smtClean="0">
                <a:solidFill>
                  <a:schemeClr val="tx1"/>
                </a:solidFill>
                <a:latin typeface="Corbel" panose="020B0503020204020204" pitchFamily="34" charset="0"/>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orbel" panose="020B0503020204020204" pitchFamily="34" charset="0"/>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orbel" panose="020B0503020204020204" pitchFamily="34" charset="0"/>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orbel" panose="020B0503020204020204" pitchFamily="34" charset="0"/>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orbel" panose="020B0503020204020204" pitchFamily="34" charset="0"/>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orbel" panose="020B0503020204020204" pitchFamily="34" charset="0"/>
                <a:ea typeface="+mn-ea"/>
                <a:cs typeface="+mn-cs"/>
              </a:rPr>
              <a:t>Fifth level</a:t>
            </a:r>
            <a:endPar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339828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492375"/>
            <a:ext cx="9144000" cy="1470025"/>
          </a:xfrm>
        </p:spPr>
        <p:txBody>
          <a:bodyPr>
            <a:normAutofit/>
          </a:bodyPr>
          <a:lstStyle>
            <a:lvl1pPr>
              <a:defRPr sz="400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F3A3A-4C8F-4E64-8C59-D049C0955671}" type="slidenum">
              <a:rPr lang="en-US" smtClean="0"/>
              <a:pPr/>
              <a:t>‹#›</a:t>
            </a:fld>
            <a:endParaRPr lang="en-US"/>
          </a:p>
        </p:txBody>
      </p:sp>
    </p:spTree>
    <p:extLst>
      <p:ext uri="{BB962C8B-B14F-4D97-AF65-F5344CB8AC3E}">
        <p14:creationId xmlns:p14="http://schemas.microsoft.com/office/powerpoint/2010/main" val="101773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Title for Graphic">
    <p:spTree>
      <p:nvGrpSpPr>
        <p:cNvPr id="1" name=""/>
        <p:cNvGrpSpPr/>
        <p:nvPr/>
      </p:nvGrpSpPr>
      <p:grpSpPr>
        <a:xfrm>
          <a:off x="0" y="0"/>
          <a:ext cx="0" cy="0"/>
          <a:chOff x="0" y="0"/>
          <a:chExt cx="0" cy="0"/>
        </a:xfrm>
      </p:grpSpPr>
      <p:sp>
        <p:nvSpPr>
          <p:cNvPr id="2" name="Title 1"/>
          <p:cNvSpPr>
            <a:spLocks noGrp="1"/>
          </p:cNvSpPr>
          <p:nvPr>
            <p:ph type="title"/>
          </p:nvPr>
        </p:nvSpPr>
        <p:spPr>
          <a:xfrm>
            <a:off x="457200" y="885821"/>
            <a:ext cx="8229600" cy="866779"/>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7D2766-5A82-43DF-B515-6FB8A4DF42A1}" type="slidenum">
              <a:rPr lang="en-US" smtClean="0"/>
              <a:pPr/>
              <a:t>‹#›</a:t>
            </a:fld>
            <a:endParaRPr lang="en-US" dirty="0"/>
          </a:p>
        </p:txBody>
      </p:sp>
    </p:spTree>
    <p:extLst>
      <p:ext uri="{BB962C8B-B14F-4D97-AF65-F5344CB8AC3E}">
        <p14:creationId xmlns:p14="http://schemas.microsoft.com/office/powerpoint/2010/main" val="2618985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E348BA-148A-4766-97AA-A17140D6C707}" type="slidenum">
              <a:rPr lang="en-US" smtClean="0"/>
              <a:pPr/>
              <a:t>‹#›</a:t>
            </a:fld>
            <a:endParaRPr lang="en-US"/>
          </a:p>
        </p:txBody>
      </p:sp>
    </p:spTree>
    <p:extLst>
      <p:ext uri="{BB962C8B-B14F-4D97-AF65-F5344CB8AC3E}">
        <p14:creationId xmlns:p14="http://schemas.microsoft.com/office/powerpoint/2010/main" val="3156092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885821"/>
            <a:ext cx="8229600" cy="866779"/>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373567"/>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373567"/>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2E129-9F08-4738-9E56-4327A88D5F10}" type="slidenum">
              <a:rPr lang="en-US" smtClean="0"/>
              <a:pPr/>
              <a:t>‹#›</a:t>
            </a:fld>
            <a:endParaRPr lang="en-US"/>
          </a:p>
        </p:txBody>
      </p:sp>
    </p:spTree>
    <p:extLst>
      <p:ext uri="{BB962C8B-B14F-4D97-AF65-F5344CB8AC3E}">
        <p14:creationId xmlns:p14="http://schemas.microsoft.com/office/powerpoint/2010/main" val="125678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30725"/>
          </a:xfrm>
        </p:spPr>
        <p:txBody>
          <a:bodyPr/>
          <a:lstStyle/>
          <a:p>
            <a:endParaRPr lang="en-US" dirty="0"/>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DF3F8001-FA54-4F2A-899C-F59599019DB5}" type="slidenum">
              <a:rPr lang="en-US"/>
              <a:pPr/>
              <a:t>‹#›</a:t>
            </a:fld>
            <a:endParaRPr lang="en-US" dirty="0"/>
          </a:p>
        </p:txBody>
      </p:sp>
    </p:spTree>
    <p:extLst>
      <p:ext uri="{BB962C8B-B14F-4D97-AF65-F5344CB8AC3E}">
        <p14:creationId xmlns:p14="http://schemas.microsoft.com/office/powerpoint/2010/main" val="17073181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No Formatt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089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Footers">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7AD70382-0917-4981-AE3E-131D9F48FEFE}" type="slidenum">
              <a:rPr lang="en-US" smtClean="0"/>
              <a:t>‹#›</a:t>
            </a:fld>
            <a:endParaRPr lang="en-US"/>
          </a:p>
        </p:txBody>
      </p:sp>
    </p:spTree>
    <p:extLst>
      <p:ext uri="{BB962C8B-B14F-4D97-AF65-F5344CB8AC3E}">
        <p14:creationId xmlns:p14="http://schemas.microsoft.com/office/powerpoint/2010/main" val="3043535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86677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11346"/>
            <a:ext cx="8229600" cy="431482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D2766-5A82-43DF-B515-6FB8A4DF42A1}" type="slidenum">
              <a:rPr lang="en-US" smtClean="0"/>
              <a:pPr/>
              <a:t>‹#›</a:t>
            </a:fld>
            <a:endParaRPr lang="en-US" dirty="0"/>
          </a:p>
        </p:txBody>
      </p:sp>
      <p:sp>
        <p:nvSpPr>
          <p:cNvPr id="7" name="Rectangle 6"/>
          <p:cNvSpPr/>
          <p:nvPr userDrawn="1"/>
        </p:nvSpPr>
        <p:spPr>
          <a:xfrm>
            <a:off x="0" y="761999"/>
            <a:ext cx="9144000" cy="1222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userDrawn="1"/>
        </p:nvSpPr>
        <p:spPr>
          <a:xfrm>
            <a:off x="0" y="0"/>
            <a:ext cx="9144000" cy="76041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 Box 2"/>
          <p:cNvSpPr txBox="1">
            <a:spLocks noChangeArrowheads="1"/>
          </p:cNvSpPr>
          <p:nvPr userDrawn="1"/>
        </p:nvSpPr>
        <p:spPr bwMode="auto">
          <a:xfrm>
            <a:off x="118310" y="76200"/>
            <a:ext cx="8421524" cy="50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b="1" i="0" u="none" strike="noStrike" cap="none" normalizeH="0" baseline="0" dirty="0" smtClean="0">
                <a:ln>
                  <a:noFill/>
                </a:ln>
                <a:solidFill>
                  <a:srgbClr val="FFFFFF"/>
                </a:solidFill>
                <a:effectLst/>
                <a:latin typeface="Corbel" panose="020B0503020204020204" pitchFamily="34" charset="0"/>
                <a:ea typeface="SimSun" panose="02010600030101010101" pitchFamily="2" charset="-122"/>
                <a:cs typeface="Tahoma" panose="020B0604030504040204" pitchFamily="34" charset="0"/>
              </a:rPr>
              <a:t>NORTHERN VIRGINIA COMMUNITY COLLEGE</a:t>
            </a:r>
            <a:endParaRPr kumimoji="0" lang="en-US" altLang="ja-JP"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Corbel" panose="020B0503020204020204" pitchFamily="34" charset="0"/>
                <a:ea typeface="SimSun" panose="02010600030101010101" pitchFamily="2" charset="-122"/>
                <a:cs typeface="Tahoma" panose="020B0604030504040204" pitchFamily="34" charset="0"/>
              </a:rPr>
              <a:t>OFFICE OF EMERGENCY MANAGEMENT AND SAFETY </a:t>
            </a:r>
            <a:endParaRPr kumimoji="0" lang="en-US" altLang="ja-JP"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14012885"/>
      </p:ext>
    </p:extLst>
  </p:cSld>
  <p:clrMap bg1="lt1" tx1="dk1" bg2="lt2" tx2="dk2" accent1="accent1" accent2="accent2" accent3="accent3" accent4="accent4" accent5="accent5" accent6="accent6" hlink="hlink" folHlink="folHlink"/>
  <p:sldLayoutIdLst>
    <p:sldLayoutId id="2147483698" r:id="rId1"/>
    <p:sldLayoutId id="2147483673" r:id="rId2"/>
    <p:sldLayoutId id="2147483697" r:id="rId3"/>
    <p:sldLayoutId id="2147483679" r:id="rId4"/>
    <p:sldLayoutId id="2147483676" r:id="rId5"/>
    <p:sldLayoutId id="2147483699" r:id="rId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C00000"/>
          </a:solidFill>
          <a:latin typeface="Corbel" panose="020B0503020204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776057"/>
      </p:ext>
    </p:extLst>
  </p:cSld>
  <p:clrMap bg1="lt1" tx1="dk1" bg2="lt2" tx2="dk2" accent1="accent1" accent2="accent2" accent3="accent3" accent4="accent4" accent5="accent5" accent6="accent6" hlink="hlink" folHlink="folHlink"/>
  <p:sldLayoutIdLst>
    <p:sldLayoutId id="2147483686" r:id="rId1"/>
    <p:sldLayoutId id="2147483692"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alert.nvcc.edu/"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nvcc.edu/emergency" TargetMode="External"/><Relationship Id="rId2" Type="http://schemas.openxmlformats.org/officeDocument/2006/relationships/hyperlink" Target="mailto:OEM@nvcc.edu" TargetMode="External"/><Relationship Id="rId1" Type="http://schemas.openxmlformats.org/officeDocument/2006/relationships/slideLayout" Target="../slideLayouts/slideLayout1.xml"/><Relationship Id="rId5" Type="http://schemas.openxmlformats.org/officeDocument/2006/relationships/hyperlink" Target="mailto:dbellew@nvcc.edu" TargetMode="External"/><Relationship Id="rId4" Type="http://schemas.openxmlformats.org/officeDocument/2006/relationships/hyperlink" Target="http://www.ready.gov/"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livesafemobile.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5spjbSSlLGk" TargetMode="External"/><Relationship Id="rId1" Type="http://schemas.openxmlformats.org/officeDocument/2006/relationships/slideLayout" Target="../slideLayouts/slideLayout3.xml"/><Relationship Id="rId4" Type="http://schemas.openxmlformats.org/officeDocument/2006/relationships/hyperlink" Target="https://nam03.safelinks.protection.outlook.com/?url=https%3A%2F%2Fyoutu.be%2F5spjbSSlLGk&amp;data=02%7C01%7Cbderamus%40nvcc.edu%7Cf2d9495cea0e401102bb08d731612051%7C9f05c0e4988c48288359193b3485e731%7C0%7C0%7C637032165545901697&amp;sdata=vs5FDYTH7XSYAoCJYtCmzJoQAfX6xtbDTD8fQ32S%2FG8%3D&amp;reserved=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E348BA-148A-4766-97AA-A17140D6C707}" type="slidenum">
              <a:rPr lang="en-US" smtClean="0"/>
              <a:pPr/>
              <a:t>1</a:t>
            </a:fld>
            <a:endParaRPr lang="en-US"/>
          </a:p>
        </p:txBody>
      </p:sp>
      <p:sp>
        <p:nvSpPr>
          <p:cNvPr id="13" name="Rectangle 12"/>
          <p:cNvSpPr/>
          <p:nvPr/>
        </p:nvSpPr>
        <p:spPr>
          <a:xfrm>
            <a:off x="0" y="1"/>
            <a:ext cx="91440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 Box 2"/>
          <p:cNvSpPr txBox="1">
            <a:spLocks noChangeArrowheads="1"/>
          </p:cNvSpPr>
          <p:nvPr/>
        </p:nvSpPr>
        <p:spPr bwMode="auto">
          <a:xfrm>
            <a:off x="118310" y="181441"/>
            <a:ext cx="8421524" cy="50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b="1" i="0" u="none" strike="noStrike" cap="none" normalizeH="0" baseline="0" dirty="0" smtClean="0">
                <a:ln>
                  <a:noFill/>
                </a:ln>
                <a:solidFill>
                  <a:srgbClr val="FFFFFF"/>
                </a:solidFill>
                <a:effectLst/>
                <a:latin typeface="Corbel" panose="020B0503020204020204" pitchFamily="34" charset="0"/>
                <a:ea typeface="SimSun" panose="02010600030101010101" pitchFamily="2" charset="-122"/>
                <a:cs typeface="Tahoma" panose="020B0604030504040204" pitchFamily="34" charset="0"/>
              </a:rPr>
              <a:t>NORTHERN VIRGINIA COMMUNITY COLLEGE</a:t>
            </a:r>
            <a:endParaRPr kumimoji="0" lang="en-US" altLang="ja-JP"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Corbel" panose="020B0503020204020204" pitchFamily="34" charset="0"/>
                <a:ea typeface="SimSun" panose="02010600030101010101" pitchFamily="2" charset="-122"/>
                <a:cs typeface="Tahoma" panose="020B0604030504040204" pitchFamily="34" charset="0"/>
              </a:rPr>
              <a:t>OFFICE OF EMERGENCY MANAGEMENT AND SAFETY </a:t>
            </a:r>
            <a:endParaRPr kumimoji="0" lang="en-US"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4"/>
          <p:cNvSpPr/>
          <p:nvPr/>
        </p:nvSpPr>
        <p:spPr>
          <a:xfrm>
            <a:off x="0" y="1014608"/>
            <a:ext cx="9144000" cy="37859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4"/>
          <p:cNvSpPr>
            <a:spLocks noChangeArrowheads="1"/>
          </p:cNvSpPr>
          <p:nvPr/>
        </p:nvSpPr>
        <p:spPr bwMode="auto">
          <a:xfrm>
            <a:off x="114299" y="138430"/>
            <a:ext cx="10605155" cy="30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6176" rIns="0" bIns="126960" numCol="1" anchor="ctr" anchorCtr="0" compatLnSpc="1">
            <a:prstTxWarp prst="textNoShape">
              <a:avLst/>
            </a:prstTxWarp>
            <a:spAutoFit/>
          </a:bodyPr>
          <a:lstStyle/>
          <a:p>
            <a:endParaRPr lang="en-US"/>
          </a:p>
        </p:txBody>
      </p:sp>
      <p:sp>
        <p:nvSpPr>
          <p:cNvPr id="12" name="Rectangle 6"/>
          <p:cNvSpPr>
            <a:spLocks noChangeArrowheads="1"/>
          </p:cNvSpPr>
          <p:nvPr/>
        </p:nvSpPr>
        <p:spPr bwMode="auto">
          <a:xfrm>
            <a:off x="114299" y="177375"/>
            <a:ext cx="10605155" cy="882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6176"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600" b="0" i="0" u="none" strike="noStrike" cap="none" normalizeH="0" baseline="0" smtClean="0">
              <a:ln>
                <a:noFill/>
              </a:ln>
              <a:solidFill>
                <a:srgbClr val="044D6E"/>
              </a:solidFill>
              <a:effectLst/>
              <a:latin typeface="Corbel" panose="020B05030202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nvGrpSpPr>
          <p:cNvPr id="19" name="Group 18"/>
          <p:cNvGrpSpPr/>
          <p:nvPr/>
        </p:nvGrpSpPr>
        <p:grpSpPr>
          <a:xfrm>
            <a:off x="-8625" y="1143000"/>
            <a:ext cx="9161250" cy="3505200"/>
            <a:chOff x="-7335" y="140831"/>
            <a:chExt cx="7790727" cy="3013674"/>
          </a:xfrm>
        </p:grpSpPr>
        <p:pic>
          <p:nvPicPr>
            <p:cNvPr id="20" name="Picture 19" descr="http://www.nvcc.edu/campuses/images/Alexandria_image.jpg"/>
            <p:cNvPicPr>
              <a:picLocks noChangeAspect="1"/>
            </p:cNvPicPr>
            <p:nvPr/>
          </p:nvPicPr>
          <p:blipFill rotWithShape="1">
            <a:blip r:embed="rId2" cstate="print">
              <a:extLst>
                <a:ext uri="{28A0092B-C50C-407E-A947-70E740481C1C}">
                  <a14:useLocalDpi xmlns:a14="http://schemas.microsoft.com/office/drawing/2010/main"/>
                </a:ext>
              </a:extLst>
            </a:blip>
            <a:srcRect t="8599"/>
            <a:stretch/>
          </p:blipFill>
          <p:spPr bwMode="auto">
            <a:xfrm>
              <a:off x="0" y="140831"/>
              <a:ext cx="2637790" cy="1496834"/>
            </a:xfrm>
            <a:prstGeom prst="rect">
              <a:avLst/>
            </a:prstGeom>
            <a:noFill/>
            <a:ln>
              <a:noFill/>
            </a:ln>
            <a:extLst>
              <a:ext uri="{53640926-AAD7-44D8-BBD7-CCE9431645EC}">
                <a14:shadowObscured xmlns:a14="http://schemas.microsoft.com/office/drawing/2010/main"/>
              </a:ext>
            </a:extLst>
          </p:spPr>
        </p:pic>
        <p:pic>
          <p:nvPicPr>
            <p:cNvPr id="21" name="Picture 20" descr="http://www.nvcc.edu/campuses/images/annandale_image.jpg"/>
            <p:cNvPicPr>
              <a:picLocks noChangeAspect="1"/>
            </p:cNvPicPr>
            <p:nvPr/>
          </p:nvPicPr>
          <p:blipFill rotWithShape="1">
            <a:blip r:embed="rId3" cstate="print">
              <a:extLst>
                <a:ext uri="{28A0092B-C50C-407E-A947-70E740481C1C}">
                  <a14:useLocalDpi xmlns:a14="http://schemas.microsoft.com/office/drawing/2010/main"/>
                </a:ext>
              </a:extLst>
            </a:blip>
            <a:srcRect t="8554"/>
            <a:stretch/>
          </p:blipFill>
          <p:spPr bwMode="auto">
            <a:xfrm>
              <a:off x="2617076" y="140831"/>
              <a:ext cx="2616835" cy="1505724"/>
            </a:xfrm>
            <a:prstGeom prst="rect">
              <a:avLst/>
            </a:prstGeom>
            <a:noFill/>
            <a:ln>
              <a:noFill/>
            </a:ln>
            <a:extLst>
              <a:ext uri="{53640926-AAD7-44D8-BBD7-CCE9431645EC}">
                <a14:shadowObscured xmlns:a14="http://schemas.microsoft.com/office/drawing/2010/main"/>
              </a:ext>
            </a:extLst>
          </p:spPr>
        </p:pic>
        <p:pic>
          <p:nvPicPr>
            <p:cNvPr id="22" name="Picture 21" descr="http://www.perkinseastman.com/dynamic/image/week/asset/liquid/1500x/92/777777/Center/3427403.jpg"/>
            <p:cNvPicPr>
              <a:picLocks noChangeAspect="1"/>
            </p:cNvPicPr>
            <p:nvPr/>
          </p:nvPicPr>
          <p:blipFill rotWithShape="1">
            <a:blip r:embed="rId4" cstate="print">
              <a:extLst>
                <a:ext uri="{28A0092B-C50C-407E-A947-70E740481C1C}">
                  <a14:useLocalDpi xmlns:a14="http://schemas.microsoft.com/office/drawing/2010/main"/>
                </a:ext>
              </a:extLst>
            </a:blip>
            <a:srcRect t="8524"/>
            <a:stretch/>
          </p:blipFill>
          <p:spPr bwMode="auto">
            <a:xfrm>
              <a:off x="5234152" y="140831"/>
              <a:ext cx="2541905" cy="1511439"/>
            </a:xfrm>
            <a:prstGeom prst="rect">
              <a:avLst/>
            </a:prstGeom>
            <a:noFill/>
            <a:ln>
              <a:noFill/>
            </a:ln>
            <a:extLst>
              <a:ext uri="{53640926-AAD7-44D8-BBD7-CCE9431645EC}">
                <a14:shadowObscured xmlns:a14="http://schemas.microsoft.com/office/drawing/2010/main"/>
              </a:ext>
            </a:extLst>
          </p:spPr>
        </p:pic>
        <p:pic>
          <p:nvPicPr>
            <p:cNvPr id="23" name="Picture 22" descr="http://www.nvcc.edu/campuses/images/medical_Image.jpg"/>
            <p:cNvPicPr>
              <a:picLocks noChangeAspect="1"/>
            </p:cNvPicPr>
            <p:nvPr/>
          </p:nvPicPr>
          <p:blipFill rotWithShape="1">
            <a:blip r:embed="rId5" cstate="print">
              <a:extLst>
                <a:ext uri="{28A0092B-C50C-407E-A947-70E740481C1C}">
                  <a14:useLocalDpi xmlns:a14="http://schemas.microsoft.com/office/drawing/2010/main"/>
                </a:ext>
              </a:extLst>
            </a:blip>
            <a:srcRect b="7961"/>
            <a:stretch/>
          </p:blipFill>
          <p:spPr bwMode="auto">
            <a:xfrm>
              <a:off x="2601310" y="1639614"/>
              <a:ext cx="2832735" cy="1514890"/>
            </a:xfrm>
            <a:prstGeom prst="rect">
              <a:avLst/>
            </a:prstGeom>
            <a:noFill/>
            <a:ln>
              <a:noFill/>
            </a:ln>
            <a:extLst>
              <a:ext uri="{53640926-AAD7-44D8-BBD7-CCE9431645EC}">
                <a14:shadowObscured xmlns:a14="http://schemas.microsoft.com/office/drawing/2010/main"/>
              </a:ext>
            </a:extLst>
          </p:spPr>
        </p:pic>
        <p:pic>
          <p:nvPicPr>
            <p:cNvPr id="24" name="Picture 23" descr="http://www.grimmandparker.com/wp-content/uploads/2015/08/20904_N111_medium.jpg"/>
            <p:cNvPicPr>
              <a:picLocks noChangeAspect="1"/>
            </p:cNvPicPr>
            <p:nvPr/>
          </p:nvPicPr>
          <p:blipFill rotWithShape="1">
            <a:blip r:embed="rId6" cstate="print">
              <a:extLst>
                <a:ext uri="{28A0092B-C50C-407E-A947-70E740481C1C}">
                  <a14:useLocalDpi xmlns:a14="http://schemas.microsoft.com/office/drawing/2010/main"/>
                </a:ext>
              </a:extLst>
            </a:blip>
            <a:srcRect b="7783"/>
            <a:stretch/>
          </p:blipFill>
          <p:spPr bwMode="auto">
            <a:xfrm>
              <a:off x="5234151" y="1639614"/>
              <a:ext cx="2549241" cy="1514891"/>
            </a:xfrm>
            <a:prstGeom prst="rect">
              <a:avLst/>
            </a:prstGeom>
            <a:noFill/>
            <a:ln>
              <a:noFill/>
            </a:ln>
            <a:extLst>
              <a:ext uri="{53640926-AAD7-44D8-BBD7-CCE9431645EC}">
                <a14:shadowObscured xmlns:a14="http://schemas.microsoft.com/office/drawing/2010/main"/>
              </a:ext>
            </a:extLst>
          </p:spPr>
        </p:pic>
        <p:pic>
          <p:nvPicPr>
            <p:cNvPr id="25" name="Picture 24" descr="http://www.nvcc.edu/campuses/images/manassas_image.jpg"/>
            <p:cNvPicPr>
              <a:picLocks noChangeAspect="1"/>
            </p:cNvPicPr>
            <p:nvPr/>
          </p:nvPicPr>
          <p:blipFill rotWithShape="1">
            <a:blip r:embed="rId7" cstate="print">
              <a:extLst>
                <a:ext uri="{28A0092B-C50C-407E-A947-70E740481C1C}">
                  <a14:useLocalDpi xmlns:a14="http://schemas.microsoft.com/office/drawing/2010/main"/>
                </a:ext>
              </a:extLst>
            </a:blip>
            <a:srcRect l="-141" t="5582" r="141" b="2314"/>
            <a:stretch/>
          </p:blipFill>
          <p:spPr bwMode="auto">
            <a:xfrm>
              <a:off x="-7335" y="1633883"/>
              <a:ext cx="2607581" cy="1520622"/>
            </a:xfrm>
            <a:prstGeom prst="rect">
              <a:avLst/>
            </a:prstGeom>
            <a:noFill/>
            <a:ln>
              <a:noFill/>
            </a:ln>
            <a:extLst>
              <a:ext uri="{53640926-AAD7-44D8-BBD7-CCE9431645EC}">
                <a14:shadowObscured xmlns:a14="http://schemas.microsoft.com/office/drawing/2010/main"/>
              </a:ext>
            </a:extLst>
          </p:spPr>
        </p:pic>
      </p:grpSp>
      <p:sp>
        <p:nvSpPr>
          <p:cNvPr id="26" name="Title 1"/>
          <p:cNvSpPr txBox="1">
            <a:spLocks/>
          </p:cNvSpPr>
          <p:nvPr/>
        </p:nvSpPr>
        <p:spPr>
          <a:xfrm>
            <a:off x="18538" y="4953000"/>
            <a:ext cx="9125462" cy="111303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nchorCtr="0"/>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2400" dirty="0">
                <a:solidFill>
                  <a:schemeClr val="bg1"/>
                </a:solidFill>
                <a:latin typeface="Corbel" panose="020B0503020204020204" pitchFamily="34" charset="0"/>
                <a:ea typeface="Adobe Fan Heiti Std B" pitchFamily="34" charset="-128"/>
              </a:rPr>
              <a:t>Emergency Procedures at </a:t>
            </a:r>
            <a:r>
              <a:rPr lang="en-US" sz="2400" dirty="0" smtClean="0">
                <a:solidFill>
                  <a:schemeClr val="bg1"/>
                </a:solidFill>
                <a:latin typeface="Corbel" panose="020B0503020204020204" pitchFamily="34" charset="0"/>
                <a:ea typeface="Adobe Fan Heiti Std B" pitchFamily="34" charset="-128"/>
              </a:rPr>
              <a:t>NOVA: </a:t>
            </a:r>
          </a:p>
          <a:p>
            <a:pPr algn="l"/>
            <a:r>
              <a:rPr lang="en-US" sz="2400" dirty="0" smtClean="0">
                <a:solidFill>
                  <a:schemeClr val="bg1"/>
                </a:solidFill>
                <a:latin typeface="Corbel" panose="020B0503020204020204" pitchFamily="34" charset="0"/>
                <a:ea typeface="Adobe Fan Heiti Std B" pitchFamily="34" charset="-128"/>
              </a:rPr>
              <a:t>What </a:t>
            </a:r>
            <a:r>
              <a:rPr lang="en-US" sz="2400" dirty="0">
                <a:solidFill>
                  <a:schemeClr val="bg1"/>
                </a:solidFill>
                <a:latin typeface="Corbel" panose="020B0503020204020204" pitchFamily="34" charset="0"/>
                <a:ea typeface="Adobe Fan Heiti Std B" pitchFamily="34" charset="-128"/>
              </a:rPr>
              <a:t>Students Should Know</a:t>
            </a:r>
            <a:endParaRPr lang="en-US" sz="1800" dirty="0" smtClean="0">
              <a:solidFill>
                <a:schemeClr val="bg1"/>
              </a:solidFill>
              <a:latin typeface="Corbel" panose="020B0503020204020204" pitchFamily="34" charset="0"/>
              <a:ea typeface="Adobe Fan Heiti Std B" pitchFamily="34" charset="-128"/>
            </a:endParaRPr>
          </a:p>
        </p:txBody>
      </p:sp>
      <p:sp>
        <p:nvSpPr>
          <p:cNvPr id="16" name="Title 1"/>
          <p:cNvSpPr txBox="1">
            <a:spLocks/>
          </p:cNvSpPr>
          <p:nvPr/>
        </p:nvSpPr>
        <p:spPr>
          <a:xfrm>
            <a:off x="0" y="6356354"/>
            <a:ext cx="9125462" cy="530378"/>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nchorCtr="0"/>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1800" dirty="0" smtClean="0">
                <a:solidFill>
                  <a:schemeClr val="bg1"/>
                </a:solidFill>
                <a:latin typeface="Corbel" panose="020B0503020204020204" pitchFamily="34" charset="0"/>
                <a:ea typeface="Adobe Fan Heiti Std B" pitchFamily="34" charset="-128"/>
              </a:rPr>
              <a:t>2020</a:t>
            </a:r>
            <a:endParaRPr lang="en-US" sz="1800" dirty="0">
              <a:solidFill>
                <a:schemeClr val="bg1"/>
              </a:solidFill>
              <a:latin typeface="Corbel" panose="020B0503020204020204" pitchFamily="34" charset="0"/>
              <a:ea typeface="Adobe Fan Heiti Std B" pitchFamily="34" charset="-128"/>
            </a:endParaRPr>
          </a:p>
        </p:txBody>
      </p:sp>
    </p:spTree>
    <p:extLst>
      <p:ext uri="{BB962C8B-B14F-4D97-AF65-F5344CB8AC3E}">
        <p14:creationId xmlns:p14="http://schemas.microsoft.com/office/powerpoint/2010/main" val="1502009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7D2766-5A82-43DF-B515-6FB8A4DF42A1}" type="slidenum">
              <a:rPr lang="en-US" smtClean="0"/>
              <a:pPr/>
              <a:t>10</a:t>
            </a:fld>
            <a:endParaRPr lang="en-US" dirty="0"/>
          </a:p>
        </p:txBody>
      </p:sp>
      <p:sp>
        <p:nvSpPr>
          <p:cNvPr id="3" name="Title 2"/>
          <p:cNvSpPr>
            <a:spLocks noGrp="1"/>
          </p:cNvSpPr>
          <p:nvPr>
            <p:ph type="title"/>
          </p:nvPr>
        </p:nvSpPr>
        <p:spPr/>
        <p:txBody>
          <a:bodyPr/>
          <a:lstStyle/>
          <a:p>
            <a:r>
              <a:rPr lang="en-US" dirty="0" smtClean="0"/>
              <a:t>Warden Program</a:t>
            </a:r>
            <a:endParaRPr lang="en-US" dirty="0"/>
          </a:p>
        </p:txBody>
      </p:sp>
      <p:sp>
        <p:nvSpPr>
          <p:cNvPr id="4" name="Subtitle 3"/>
          <p:cNvSpPr>
            <a:spLocks noGrp="1"/>
          </p:cNvSpPr>
          <p:nvPr>
            <p:ph type="subTitle" idx="13"/>
          </p:nvPr>
        </p:nvSpPr>
        <p:spPr>
          <a:xfrm>
            <a:off x="451514" y="1781178"/>
            <a:ext cx="4928074" cy="4467222"/>
          </a:xfrm>
        </p:spPr>
        <p:txBody>
          <a:bodyPr>
            <a:normAutofit fontScale="92500" lnSpcReduction="20000"/>
          </a:bodyPr>
          <a:lstStyle/>
          <a:p>
            <a:pPr marL="0" indent="0">
              <a:buNone/>
            </a:pPr>
            <a:r>
              <a:rPr lang="en-US" dirty="0"/>
              <a:t>NOVA has established a Warden Program, consisting of Faculty and Staff, who assist with evacuation and coordination of people during emergencies</a:t>
            </a:r>
            <a:r>
              <a:rPr lang="en-US" dirty="0" smtClean="0"/>
              <a:t>.</a:t>
            </a:r>
          </a:p>
          <a:p>
            <a:pPr marL="0" indent="0">
              <a:buNone/>
            </a:pPr>
            <a:endParaRPr lang="en-US" dirty="0"/>
          </a:p>
          <a:p>
            <a:pPr marL="0" indent="0">
              <a:buNone/>
            </a:pPr>
            <a:r>
              <a:rPr lang="en-US" dirty="0"/>
              <a:t>In the event of an emergency situation, follow directions from Wardens, who will be wearing orange safety vests</a:t>
            </a:r>
            <a:r>
              <a:rPr lang="en-US" dirty="0" smtClean="0"/>
              <a:t>.</a:t>
            </a:r>
            <a:endParaRPr lang="en-US" dirty="0"/>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323" y="1625546"/>
            <a:ext cx="1764766" cy="1764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587" y="3660225"/>
            <a:ext cx="3841751" cy="2633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891945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7D2766-5A82-43DF-B515-6FB8A4DF42A1}" type="slidenum">
              <a:rPr lang="en-US" smtClean="0"/>
              <a:pPr/>
              <a:t>11</a:t>
            </a:fld>
            <a:endParaRPr lang="en-US" dirty="0"/>
          </a:p>
        </p:txBody>
      </p:sp>
      <p:sp>
        <p:nvSpPr>
          <p:cNvPr id="3" name="Title 2"/>
          <p:cNvSpPr>
            <a:spLocks noGrp="1"/>
          </p:cNvSpPr>
          <p:nvPr>
            <p:ph type="title"/>
          </p:nvPr>
        </p:nvSpPr>
        <p:spPr/>
        <p:txBody>
          <a:bodyPr/>
          <a:lstStyle/>
          <a:p>
            <a:r>
              <a:rPr lang="en-US" dirty="0" smtClean="0"/>
              <a:t>Fire</a:t>
            </a:r>
            <a:endParaRPr lang="en-US" dirty="0"/>
          </a:p>
        </p:txBody>
      </p:sp>
      <p:sp>
        <p:nvSpPr>
          <p:cNvPr id="4" name="Subtitle 3"/>
          <p:cNvSpPr>
            <a:spLocks noGrp="1"/>
          </p:cNvSpPr>
          <p:nvPr>
            <p:ph type="subTitle" idx="13"/>
          </p:nvPr>
        </p:nvSpPr>
        <p:spPr/>
        <p:txBody>
          <a:bodyPr>
            <a:normAutofit fontScale="85000" lnSpcReduction="10000"/>
          </a:bodyPr>
          <a:lstStyle/>
          <a:p>
            <a:r>
              <a:rPr lang="en-US" dirty="0"/>
              <a:t>Activate the fire </a:t>
            </a:r>
            <a:r>
              <a:rPr lang="en-US" dirty="0" smtClean="0"/>
              <a:t>alarm.</a:t>
            </a:r>
            <a:endParaRPr lang="en-US" dirty="0"/>
          </a:p>
          <a:p>
            <a:r>
              <a:rPr lang="en-US" dirty="0"/>
              <a:t>Call 911 if </a:t>
            </a:r>
            <a:r>
              <a:rPr lang="en-US" dirty="0" smtClean="0"/>
              <a:t>possible.</a:t>
            </a:r>
            <a:endParaRPr lang="en-US" dirty="0"/>
          </a:p>
          <a:p>
            <a:r>
              <a:rPr lang="en-US" dirty="0"/>
              <a:t>Feel doors with the back of your hand before </a:t>
            </a:r>
            <a:r>
              <a:rPr lang="en-US" dirty="0" smtClean="0"/>
              <a:t>opening.</a:t>
            </a:r>
            <a:endParaRPr lang="en-US" dirty="0"/>
          </a:p>
          <a:p>
            <a:r>
              <a:rPr lang="en-US" dirty="0"/>
              <a:t>Do not use </a:t>
            </a:r>
            <a:r>
              <a:rPr lang="en-US" dirty="0" smtClean="0"/>
              <a:t>elevators.</a:t>
            </a:r>
            <a:endParaRPr lang="en-US" dirty="0"/>
          </a:p>
          <a:p>
            <a:r>
              <a:rPr lang="en-US" dirty="0"/>
              <a:t>Evacuate the </a:t>
            </a:r>
            <a:r>
              <a:rPr lang="en-US" dirty="0" smtClean="0"/>
              <a:t>building.</a:t>
            </a:r>
            <a:endParaRPr lang="en-US" dirty="0"/>
          </a:p>
          <a:p>
            <a:r>
              <a:rPr lang="en-US" dirty="0"/>
              <a:t>If time, conditions and safety permit, take your personal belongings with </a:t>
            </a:r>
            <a:r>
              <a:rPr lang="en-US" dirty="0" smtClean="0"/>
              <a:t>you.</a:t>
            </a:r>
            <a:endParaRPr lang="en-US" dirty="0"/>
          </a:p>
          <a:p>
            <a:r>
              <a:rPr lang="en-US" dirty="0"/>
              <a:t>Once outside, move away from the building and to a designated Assembly </a:t>
            </a:r>
            <a:r>
              <a:rPr lang="en-US" dirty="0" smtClean="0"/>
              <a:t>Area.</a:t>
            </a:r>
            <a:endParaRPr lang="en-US" dirty="0"/>
          </a:p>
          <a:p>
            <a:r>
              <a:rPr lang="en-US" dirty="0"/>
              <a:t>Do not re-enter buildings until instructed to do </a:t>
            </a:r>
            <a:r>
              <a:rPr lang="en-US" dirty="0" smtClean="0"/>
              <a:t>so.</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399" y="1306127"/>
            <a:ext cx="791280" cy="109313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6748" y="1332462"/>
            <a:ext cx="1005985" cy="1066799"/>
          </a:xfrm>
          <a:prstGeom prst="rect">
            <a:avLst/>
          </a:prstGeom>
        </p:spPr>
      </p:pic>
    </p:spTree>
    <p:extLst>
      <p:ext uri="{BB962C8B-B14F-4D97-AF65-F5344CB8AC3E}">
        <p14:creationId xmlns:p14="http://schemas.microsoft.com/office/powerpoint/2010/main" val="1356285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7D2766-5A82-43DF-B515-6FB8A4DF42A1}" type="slidenum">
              <a:rPr lang="en-US" smtClean="0"/>
              <a:pPr/>
              <a:t>12</a:t>
            </a:fld>
            <a:endParaRPr lang="en-US" dirty="0"/>
          </a:p>
        </p:txBody>
      </p:sp>
      <p:sp>
        <p:nvSpPr>
          <p:cNvPr id="3" name="Title 2"/>
          <p:cNvSpPr>
            <a:spLocks noGrp="1"/>
          </p:cNvSpPr>
          <p:nvPr>
            <p:ph type="title"/>
          </p:nvPr>
        </p:nvSpPr>
        <p:spPr/>
        <p:txBody>
          <a:bodyPr/>
          <a:lstStyle/>
          <a:p>
            <a:r>
              <a:rPr lang="en-US" dirty="0" smtClean="0"/>
              <a:t>Tornado</a:t>
            </a:r>
            <a:endParaRPr lang="en-US" dirty="0"/>
          </a:p>
        </p:txBody>
      </p:sp>
      <p:sp>
        <p:nvSpPr>
          <p:cNvPr id="4" name="Subtitle 3"/>
          <p:cNvSpPr>
            <a:spLocks noGrp="1"/>
          </p:cNvSpPr>
          <p:nvPr>
            <p:ph type="subTitle" idx="13"/>
          </p:nvPr>
        </p:nvSpPr>
        <p:spPr/>
        <p:txBody>
          <a:bodyPr>
            <a:normAutofit fontScale="92500"/>
          </a:bodyPr>
          <a:lstStyle/>
          <a:p>
            <a:pPr marL="0" lvl="0" indent="0" fontAlgn="base">
              <a:spcBef>
                <a:spcPct val="0"/>
              </a:spcBef>
              <a:spcAft>
                <a:spcPct val="0"/>
              </a:spcAft>
              <a:buNone/>
            </a:pPr>
            <a:r>
              <a:rPr lang="en-US" sz="2200" dirty="0">
                <a:ln w="0"/>
                <a:ea typeface="Adobe Fan Heiti Std B" pitchFamily="34" charset="-128"/>
              </a:rPr>
              <a:t>If the area is under a Tornado WARNING, seek shelter </a:t>
            </a:r>
            <a:r>
              <a:rPr lang="en-US" sz="2200" dirty="0" smtClean="0">
                <a:ln w="0"/>
                <a:ea typeface="Adobe Fan Heiti Std B" pitchFamily="34" charset="-128"/>
              </a:rPr>
              <a:t>immediately </a:t>
            </a:r>
          </a:p>
          <a:p>
            <a:pPr marL="0" lvl="0" indent="0" fontAlgn="base">
              <a:spcBef>
                <a:spcPct val="0"/>
              </a:spcBef>
              <a:spcAft>
                <a:spcPct val="0"/>
              </a:spcAft>
              <a:buNone/>
            </a:pPr>
            <a:r>
              <a:rPr lang="en-US" sz="2200" dirty="0" smtClean="0">
                <a:ln w="0"/>
                <a:ea typeface="Adobe Fan Heiti Std B" pitchFamily="34" charset="-128"/>
              </a:rPr>
              <a:t>to</a:t>
            </a:r>
            <a:r>
              <a:rPr lang="en-US" sz="2200" dirty="0">
                <a:ln w="0"/>
                <a:ea typeface="Adobe Fan Heiti Std B" pitchFamily="34" charset="-128"/>
              </a:rPr>
              <a:t>:</a:t>
            </a:r>
          </a:p>
          <a:p>
            <a:pPr marL="0" lvl="0" indent="0" fontAlgn="base">
              <a:spcBef>
                <a:spcPct val="0"/>
              </a:spcBef>
              <a:spcAft>
                <a:spcPct val="0"/>
              </a:spcAft>
              <a:buNone/>
            </a:pPr>
            <a:endParaRPr lang="en-US" sz="1400" dirty="0">
              <a:ln w="0"/>
              <a:ea typeface="Adobe Fan Heiti Std B" pitchFamily="34" charset="-128"/>
            </a:endParaRPr>
          </a:p>
          <a:p>
            <a:pPr marL="457200" lvl="1" indent="0" fontAlgn="base">
              <a:spcBef>
                <a:spcPct val="0"/>
              </a:spcBef>
              <a:spcAft>
                <a:spcPct val="0"/>
              </a:spcAft>
              <a:buNone/>
            </a:pPr>
            <a:r>
              <a:rPr lang="en-US" sz="2200" dirty="0" smtClean="0">
                <a:ln w="0"/>
                <a:solidFill>
                  <a:srgbClr val="C00000"/>
                </a:solidFill>
                <a:ea typeface="Adobe Fan Heiti Std B" pitchFamily="34" charset="-128"/>
              </a:rPr>
              <a:t>                         The </a:t>
            </a:r>
            <a:r>
              <a:rPr lang="en-US" sz="2200" dirty="0">
                <a:ln w="0"/>
                <a:solidFill>
                  <a:srgbClr val="C00000"/>
                </a:solidFill>
                <a:ea typeface="Adobe Fan Heiti Std B" pitchFamily="34" charset="-128"/>
              </a:rPr>
              <a:t>nearest Severe Weather Shelter </a:t>
            </a:r>
            <a:r>
              <a:rPr lang="en-US" sz="2200" dirty="0" smtClean="0">
                <a:ln w="0"/>
                <a:solidFill>
                  <a:srgbClr val="C00000"/>
                </a:solidFill>
                <a:ea typeface="Adobe Fan Heiti Std B" pitchFamily="34" charset="-128"/>
              </a:rPr>
              <a:t>Area</a:t>
            </a:r>
          </a:p>
          <a:p>
            <a:pPr marL="457200" lvl="1" indent="0" fontAlgn="base">
              <a:spcBef>
                <a:spcPct val="0"/>
              </a:spcBef>
              <a:spcAft>
                <a:spcPct val="0"/>
              </a:spcAft>
              <a:buNone/>
            </a:pPr>
            <a:endParaRPr lang="en-US" sz="1400" dirty="0">
              <a:ln w="0"/>
              <a:ea typeface="Adobe Fan Heiti Std B" pitchFamily="34" charset="-128"/>
            </a:endParaRPr>
          </a:p>
          <a:p>
            <a:pPr marL="0" lvl="0" indent="0" algn="ctr" fontAlgn="base">
              <a:spcBef>
                <a:spcPct val="0"/>
              </a:spcBef>
              <a:spcAft>
                <a:spcPct val="0"/>
              </a:spcAft>
              <a:buNone/>
            </a:pPr>
            <a:r>
              <a:rPr lang="en-US" sz="2200" dirty="0" smtClean="0">
                <a:ln w="0"/>
                <a:ea typeface="Adobe Fan Heiti Std B" pitchFamily="34" charset="-128"/>
              </a:rPr>
              <a:t>OR</a:t>
            </a:r>
          </a:p>
          <a:p>
            <a:pPr marL="0" lvl="0" indent="0" algn="ctr" fontAlgn="base">
              <a:spcBef>
                <a:spcPct val="0"/>
              </a:spcBef>
              <a:spcAft>
                <a:spcPct val="0"/>
              </a:spcAft>
              <a:buNone/>
            </a:pPr>
            <a:endParaRPr lang="en-US" sz="1400" dirty="0">
              <a:ln w="0"/>
              <a:ea typeface="Adobe Fan Heiti Std B" pitchFamily="34" charset="-128"/>
            </a:endParaRPr>
          </a:p>
          <a:p>
            <a:pPr marL="457200" lvl="1" indent="0" fontAlgn="base">
              <a:spcBef>
                <a:spcPct val="0"/>
              </a:spcBef>
              <a:spcAft>
                <a:spcPct val="0"/>
              </a:spcAft>
              <a:buNone/>
            </a:pPr>
            <a:r>
              <a:rPr lang="en-US" sz="2200" dirty="0" smtClean="0">
                <a:ln w="0"/>
                <a:solidFill>
                  <a:srgbClr val="C00000"/>
                </a:solidFill>
                <a:ea typeface="Adobe Fan Heiti Std B" pitchFamily="34" charset="-128"/>
              </a:rPr>
              <a:t>A hardened </a:t>
            </a:r>
            <a:r>
              <a:rPr lang="en-US" sz="2200" dirty="0">
                <a:ln w="0"/>
                <a:solidFill>
                  <a:srgbClr val="C00000"/>
                </a:solidFill>
                <a:ea typeface="Adobe Fan Heiti Std B" pitchFamily="34" charset="-128"/>
              </a:rPr>
              <a:t>area that is in an interior hallway or room; free of windows or </a:t>
            </a:r>
            <a:r>
              <a:rPr lang="en-US" sz="2200" dirty="0" smtClean="0">
                <a:ln w="0"/>
                <a:solidFill>
                  <a:srgbClr val="C00000"/>
                </a:solidFill>
                <a:ea typeface="Adobe Fan Heiti Std B" pitchFamily="34" charset="-128"/>
              </a:rPr>
              <a:t>other glass structures; and at </a:t>
            </a:r>
            <a:r>
              <a:rPr lang="en-US" sz="2200" dirty="0">
                <a:ln w="0"/>
                <a:solidFill>
                  <a:srgbClr val="C00000"/>
                </a:solidFill>
                <a:ea typeface="Adobe Fan Heiti Std B" pitchFamily="34" charset="-128"/>
              </a:rPr>
              <a:t>the lowest level in the </a:t>
            </a:r>
            <a:r>
              <a:rPr lang="en-US" sz="2200" dirty="0" smtClean="0">
                <a:ln w="0"/>
                <a:solidFill>
                  <a:srgbClr val="C00000"/>
                </a:solidFill>
                <a:ea typeface="Adobe Fan Heiti Std B" pitchFamily="34" charset="-128"/>
              </a:rPr>
              <a:t>building</a:t>
            </a:r>
          </a:p>
          <a:p>
            <a:pPr marL="457200" lvl="1" indent="0" fontAlgn="base">
              <a:spcBef>
                <a:spcPct val="0"/>
              </a:spcBef>
              <a:spcAft>
                <a:spcPct val="0"/>
              </a:spcAft>
              <a:buNone/>
            </a:pPr>
            <a:endParaRPr lang="en-US" sz="1800" dirty="0">
              <a:ln w="0"/>
              <a:ea typeface="Adobe Fan Heiti Std B" pitchFamily="34" charset="-128"/>
            </a:endParaRPr>
          </a:p>
          <a:p>
            <a:pPr fontAlgn="base">
              <a:spcBef>
                <a:spcPct val="0"/>
              </a:spcBef>
              <a:spcAft>
                <a:spcPct val="0"/>
              </a:spcAft>
            </a:pPr>
            <a:r>
              <a:rPr lang="en-US" sz="2200" dirty="0" smtClean="0">
                <a:ln w="0"/>
              </a:rPr>
              <a:t>Use stairs</a:t>
            </a:r>
            <a:r>
              <a:rPr lang="en-US" sz="2200" dirty="0">
                <a:ln w="0"/>
              </a:rPr>
              <a:t> – </a:t>
            </a:r>
            <a:r>
              <a:rPr lang="en-US" sz="2200" dirty="0" smtClean="0">
                <a:ln w="0"/>
              </a:rPr>
              <a:t>NOT elevators – when seeking a shelter</a:t>
            </a:r>
            <a:r>
              <a:rPr lang="en-US" sz="2200" dirty="0">
                <a:ln w="0"/>
              </a:rPr>
              <a:t> </a:t>
            </a:r>
            <a:r>
              <a:rPr lang="en-US" sz="2200" dirty="0" smtClean="0">
                <a:ln w="0"/>
              </a:rPr>
              <a:t>location.</a:t>
            </a:r>
          </a:p>
          <a:p>
            <a:pPr fontAlgn="base">
              <a:spcBef>
                <a:spcPct val="0"/>
              </a:spcBef>
              <a:spcAft>
                <a:spcPct val="0"/>
              </a:spcAft>
            </a:pPr>
            <a:r>
              <a:rPr lang="en-US" sz="2200" dirty="0" smtClean="0">
                <a:ln w="0"/>
              </a:rPr>
              <a:t>Go </a:t>
            </a:r>
            <a:r>
              <a:rPr lang="en-US" sz="2200" dirty="0">
                <a:ln w="0"/>
              </a:rPr>
              <a:t>to the center of the room, away from corners, doors and outside </a:t>
            </a:r>
            <a:r>
              <a:rPr lang="en-US" sz="2200" dirty="0" smtClean="0">
                <a:ln w="0"/>
              </a:rPr>
              <a:t>walls</a:t>
            </a:r>
            <a:r>
              <a:rPr lang="en-US" sz="2200" dirty="0">
                <a:ln w="0"/>
              </a:rPr>
              <a:t>.</a:t>
            </a:r>
          </a:p>
          <a:p>
            <a:pPr fontAlgn="base">
              <a:spcBef>
                <a:spcPct val="0"/>
              </a:spcBef>
              <a:spcAft>
                <a:spcPct val="0"/>
              </a:spcAft>
            </a:pPr>
            <a:r>
              <a:rPr lang="en-US" sz="2200" dirty="0" smtClean="0">
                <a:ln w="0"/>
              </a:rPr>
              <a:t>If possible</a:t>
            </a:r>
            <a:r>
              <a:rPr lang="en-US" sz="2200" dirty="0">
                <a:ln w="0"/>
              </a:rPr>
              <a:t>, get under a sturdy table. Use your arms to protect your head and neck. Protect your body from flying debris with any available furniture or sturdy equipment</a:t>
            </a:r>
            <a:r>
              <a:rPr lang="en-US" sz="2200" dirty="0" smtClean="0">
                <a:ln w="0"/>
              </a:rPr>
              <a:t>.</a:t>
            </a:r>
            <a:endParaRPr lang="en-US" sz="2200" dirty="0">
              <a:ln w="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1447800"/>
            <a:ext cx="1390157" cy="2033590"/>
          </a:xfrm>
          <a:prstGeom prst="rect">
            <a:avLst/>
          </a:prstGeom>
        </p:spPr>
      </p:pic>
    </p:spTree>
    <p:extLst>
      <p:ext uri="{BB962C8B-B14F-4D97-AF65-F5344CB8AC3E}">
        <p14:creationId xmlns:p14="http://schemas.microsoft.com/office/powerpoint/2010/main" val="3353339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7D2766-5A82-43DF-B515-6FB8A4DF42A1}" type="slidenum">
              <a:rPr lang="en-US" smtClean="0"/>
              <a:pPr/>
              <a:t>13</a:t>
            </a:fld>
            <a:endParaRPr lang="en-US" dirty="0"/>
          </a:p>
        </p:txBody>
      </p:sp>
      <p:sp>
        <p:nvSpPr>
          <p:cNvPr id="3" name="Title 2"/>
          <p:cNvSpPr>
            <a:spLocks noGrp="1"/>
          </p:cNvSpPr>
          <p:nvPr>
            <p:ph type="title"/>
          </p:nvPr>
        </p:nvSpPr>
        <p:spPr/>
        <p:txBody>
          <a:bodyPr/>
          <a:lstStyle/>
          <a:p>
            <a:r>
              <a:rPr lang="en-US" dirty="0" smtClean="0"/>
              <a:t>Tornado</a:t>
            </a:r>
            <a:endParaRPr lang="en-US" dirty="0"/>
          </a:p>
        </p:txBody>
      </p:sp>
      <p:sp>
        <p:nvSpPr>
          <p:cNvPr id="4" name="Subtitle 3"/>
          <p:cNvSpPr>
            <a:spLocks noGrp="1"/>
          </p:cNvSpPr>
          <p:nvPr>
            <p:ph type="subTitle" idx="13"/>
          </p:nvPr>
        </p:nvSpPr>
        <p:spPr>
          <a:xfrm>
            <a:off x="451514" y="1781177"/>
            <a:ext cx="8692486" cy="5076823"/>
          </a:xfrm>
        </p:spPr>
        <p:txBody>
          <a:bodyPr>
            <a:normAutofit fontScale="55000" lnSpcReduction="20000"/>
          </a:bodyPr>
          <a:lstStyle/>
          <a:p>
            <a:pPr marL="0" indent="0">
              <a:buNone/>
            </a:pPr>
            <a:r>
              <a:rPr lang="en-US" sz="3600" b="1" dirty="0"/>
              <a:t>If you are outside with no shelter, </a:t>
            </a:r>
            <a:r>
              <a:rPr lang="en-US" sz="3600" dirty="0"/>
              <a:t>there is no single research-based recommendation for what last-resort action to take because many factors can affect your decision.</a:t>
            </a:r>
          </a:p>
          <a:p>
            <a:pPr marL="0" indent="0">
              <a:buNone/>
            </a:pPr>
            <a:endParaRPr lang="en-US" sz="1600" dirty="0"/>
          </a:p>
          <a:p>
            <a:pPr marL="0" indent="0">
              <a:buNone/>
            </a:pPr>
            <a:r>
              <a:rPr lang="en-US" sz="3600" u="sng" dirty="0"/>
              <a:t>Possible actions include</a:t>
            </a:r>
            <a:r>
              <a:rPr lang="en-US" sz="3600" dirty="0"/>
              <a:t>: </a:t>
            </a:r>
          </a:p>
          <a:p>
            <a:r>
              <a:rPr lang="en-US" sz="3600" dirty="0"/>
              <a:t>Immediately get into a vehicle, buckle your seat belt and try to drive to the closest sturdy shelter. Ifyour vehicle is hit by flying debris while you are driving, pull over and park. </a:t>
            </a:r>
          </a:p>
          <a:p>
            <a:r>
              <a:rPr lang="en-US" sz="3600" dirty="0"/>
              <a:t>Take cover in a stationary vehicle. Put the seat belt on and cover your head with your arms and a blanket, coat or other cushion -if possible. </a:t>
            </a:r>
          </a:p>
          <a:p>
            <a:r>
              <a:rPr lang="en-US" sz="3600" dirty="0"/>
              <a:t>Lie in an area noticeably lower than the level of the roadway and cover your head with your arms and a blanket, coat or other cushion -if possible. </a:t>
            </a:r>
          </a:p>
          <a:p>
            <a:endParaRPr lang="en-US" sz="2200" dirty="0"/>
          </a:p>
          <a:p>
            <a:pPr marL="0" indent="0">
              <a:buNone/>
            </a:pPr>
            <a:r>
              <a:rPr lang="en-US" sz="3600" u="sng" dirty="0"/>
              <a:t>In all situations</a:t>
            </a:r>
            <a:r>
              <a:rPr lang="en-US" sz="3600" dirty="0"/>
              <a:t>: </a:t>
            </a:r>
          </a:p>
          <a:p>
            <a:r>
              <a:rPr lang="en-US" sz="3600" dirty="0"/>
              <a:t>Do not get under an overpass or bridge. You are safer in a low, flat location. </a:t>
            </a:r>
          </a:p>
          <a:p>
            <a:r>
              <a:rPr lang="en-US" sz="3600" dirty="0"/>
              <a:t>Never try to outrun a tornado in urban or congested areas in a car or truck. Instead, leave the vehicle immediately for safe shelter. </a:t>
            </a:r>
          </a:p>
          <a:p>
            <a:r>
              <a:rPr lang="en-US" sz="3600" dirty="0"/>
              <a:t>Watch out for flying debris. Flying debris from tornadoes causes most fatalities and injuries. </a:t>
            </a:r>
          </a:p>
        </p:txBody>
      </p:sp>
    </p:spTree>
    <p:extLst>
      <p:ext uri="{BB962C8B-B14F-4D97-AF65-F5344CB8AC3E}">
        <p14:creationId xmlns:p14="http://schemas.microsoft.com/office/powerpoint/2010/main" val="118122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7D2766-5A82-43DF-B515-6FB8A4DF42A1}" type="slidenum">
              <a:rPr lang="en-US" smtClean="0"/>
              <a:pPr/>
              <a:t>14</a:t>
            </a:fld>
            <a:endParaRPr lang="en-US" dirty="0"/>
          </a:p>
        </p:txBody>
      </p:sp>
      <p:sp>
        <p:nvSpPr>
          <p:cNvPr id="3" name="Title 2"/>
          <p:cNvSpPr>
            <a:spLocks noGrp="1"/>
          </p:cNvSpPr>
          <p:nvPr>
            <p:ph type="title"/>
          </p:nvPr>
        </p:nvSpPr>
        <p:spPr/>
        <p:txBody>
          <a:bodyPr/>
          <a:lstStyle/>
          <a:p>
            <a:r>
              <a:rPr lang="en-US" dirty="0" smtClean="0"/>
              <a:t>Earthquake</a:t>
            </a:r>
            <a:endParaRPr lang="en-US" dirty="0"/>
          </a:p>
        </p:txBody>
      </p:sp>
      <p:sp>
        <p:nvSpPr>
          <p:cNvPr id="4" name="Subtitle 3"/>
          <p:cNvSpPr>
            <a:spLocks noGrp="1"/>
          </p:cNvSpPr>
          <p:nvPr>
            <p:ph type="subTitle" idx="13"/>
          </p:nvPr>
        </p:nvSpPr>
        <p:spPr/>
        <p:txBody>
          <a:bodyPr>
            <a:normAutofit fontScale="92500" lnSpcReduction="20000"/>
          </a:bodyPr>
          <a:lstStyle/>
          <a:p>
            <a:pPr marL="0" indent="0">
              <a:buNone/>
            </a:pPr>
            <a:r>
              <a:rPr lang="en-US" u="sng" dirty="0"/>
              <a:t>If you are indoors</a:t>
            </a:r>
            <a:r>
              <a:rPr lang="en-US" dirty="0"/>
              <a:t>, stay there until the shaking has </a:t>
            </a:r>
            <a:r>
              <a:rPr lang="en-US" dirty="0" smtClean="0"/>
              <a:t>stopped.</a:t>
            </a:r>
            <a:endParaRPr lang="en-US" dirty="0"/>
          </a:p>
          <a:p>
            <a:r>
              <a:rPr lang="en-US" dirty="0"/>
              <a:t>DROP to the </a:t>
            </a:r>
            <a:r>
              <a:rPr lang="en-US" dirty="0" smtClean="0"/>
              <a:t>floor.</a:t>
            </a:r>
            <a:endParaRPr lang="en-US" dirty="0"/>
          </a:p>
          <a:p>
            <a:r>
              <a:rPr lang="en-US" dirty="0"/>
              <a:t>COVER by getting under sturdy furniture</a:t>
            </a:r>
          </a:p>
          <a:p>
            <a:r>
              <a:rPr lang="en-US" dirty="0"/>
              <a:t>HOLD ON until the shaking </a:t>
            </a:r>
            <a:r>
              <a:rPr lang="en-US" dirty="0" smtClean="0"/>
              <a:t>stops.</a:t>
            </a:r>
            <a:endParaRPr lang="en-US" dirty="0"/>
          </a:p>
          <a:p>
            <a:r>
              <a:rPr lang="en-US" dirty="0"/>
              <a:t>Stay away from glass, windows, outside walls or doors, and anything that could fall on you.</a:t>
            </a:r>
          </a:p>
          <a:p>
            <a:endParaRPr lang="en-US" dirty="0"/>
          </a:p>
          <a:p>
            <a:pPr marL="0" indent="0">
              <a:buNone/>
            </a:pPr>
            <a:r>
              <a:rPr lang="en-US" u="sng" dirty="0"/>
              <a:t>If you are outdoors</a:t>
            </a:r>
            <a:r>
              <a:rPr lang="en-US" dirty="0"/>
              <a:t>, move away from buildings, overhangs, trees, and/or power lines to a clear area.</a:t>
            </a:r>
          </a:p>
          <a:p>
            <a:endParaRPr lang="en-US" dirty="0"/>
          </a:p>
        </p:txBody>
      </p:sp>
    </p:spTree>
    <p:extLst>
      <p:ext uri="{BB962C8B-B14F-4D97-AF65-F5344CB8AC3E}">
        <p14:creationId xmlns:p14="http://schemas.microsoft.com/office/powerpoint/2010/main" val="2287823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7D2766-5A82-43DF-B515-6FB8A4DF42A1}" type="slidenum">
              <a:rPr lang="en-US" smtClean="0"/>
              <a:pPr/>
              <a:t>15</a:t>
            </a:fld>
            <a:endParaRPr lang="en-US" dirty="0"/>
          </a:p>
        </p:txBody>
      </p:sp>
      <p:sp>
        <p:nvSpPr>
          <p:cNvPr id="3" name="Title 2"/>
          <p:cNvSpPr>
            <a:spLocks noGrp="1"/>
          </p:cNvSpPr>
          <p:nvPr>
            <p:ph type="title"/>
          </p:nvPr>
        </p:nvSpPr>
        <p:spPr/>
        <p:txBody>
          <a:bodyPr/>
          <a:lstStyle/>
          <a:p>
            <a:r>
              <a:rPr lang="en-US" dirty="0" smtClean="0"/>
              <a:t>Earthquake</a:t>
            </a:r>
            <a:endParaRPr lang="en-US" dirty="0"/>
          </a:p>
        </p:txBody>
      </p:sp>
      <p:sp>
        <p:nvSpPr>
          <p:cNvPr id="4" name="Subtitle 3"/>
          <p:cNvSpPr>
            <a:spLocks noGrp="1"/>
          </p:cNvSpPr>
          <p:nvPr>
            <p:ph type="subTitle" idx="13"/>
          </p:nvPr>
        </p:nvSpPr>
        <p:spPr/>
        <p:txBody>
          <a:bodyPr>
            <a:normAutofit fontScale="92500" lnSpcReduction="10000"/>
          </a:bodyPr>
          <a:lstStyle/>
          <a:p>
            <a:pPr marL="0" indent="0">
              <a:buNone/>
            </a:pPr>
            <a:r>
              <a:rPr lang="en-US" dirty="0"/>
              <a:t>Once the shaking has stopped:</a:t>
            </a:r>
          </a:p>
          <a:p>
            <a:endParaRPr lang="en-US" sz="2200" dirty="0"/>
          </a:p>
          <a:p>
            <a:r>
              <a:rPr lang="en-US" dirty="0"/>
              <a:t>Exit the building when safety permits and move to a designated Assembly </a:t>
            </a:r>
            <a:r>
              <a:rPr lang="en-US" dirty="0" smtClean="0"/>
              <a:t>Area.</a:t>
            </a:r>
            <a:endParaRPr lang="en-US" dirty="0"/>
          </a:p>
          <a:p>
            <a:r>
              <a:rPr lang="en-US" dirty="0"/>
              <a:t>Be aware that utilities such as gas, power, and water lines may be </a:t>
            </a:r>
            <a:r>
              <a:rPr lang="en-US" dirty="0" smtClean="0"/>
              <a:t>damaged.</a:t>
            </a:r>
            <a:endParaRPr lang="en-US" dirty="0"/>
          </a:p>
          <a:p>
            <a:r>
              <a:rPr lang="en-US" dirty="0"/>
              <a:t>Help injured </a:t>
            </a:r>
            <a:r>
              <a:rPr lang="en-US" dirty="0" smtClean="0"/>
              <a:t>persons.</a:t>
            </a:r>
            <a:endParaRPr lang="en-US" dirty="0"/>
          </a:p>
          <a:p>
            <a:r>
              <a:rPr lang="en-US" dirty="0"/>
              <a:t>Expect </a:t>
            </a:r>
            <a:r>
              <a:rPr lang="en-US" dirty="0" smtClean="0"/>
              <a:t>aftershocks.</a:t>
            </a:r>
            <a:endParaRPr lang="en-US" dirty="0"/>
          </a:p>
          <a:p>
            <a:r>
              <a:rPr lang="en-US" dirty="0"/>
              <a:t>Use the telephone only for emergency </a:t>
            </a:r>
            <a:r>
              <a:rPr lang="en-US" dirty="0" smtClean="0"/>
              <a:t>calls.</a:t>
            </a:r>
            <a:endParaRPr lang="en-US" dirty="0"/>
          </a:p>
          <a:p>
            <a:endParaRPr lang="en-US" dirty="0"/>
          </a:p>
        </p:txBody>
      </p:sp>
    </p:spTree>
    <p:extLst>
      <p:ext uri="{BB962C8B-B14F-4D97-AF65-F5344CB8AC3E}">
        <p14:creationId xmlns:p14="http://schemas.microsoft.com/office/powerpoint/2010/main" val="1821489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7D2766-5A82-43DF-B515-6FB8A4DF42A1}" type="slidenum">
              <a:rPr lang="en-US" smtClean="0"/>
              <a:pPr/>
              <a:t>16</a:t>
            </a:fld>
            <a:endParaRPr lang="en-US" dirty="0"/>
          </a:p>
        </p:txBody>
      </p:sp>
      <p:sp>
        <p:nvSpPr>
          <p:cNvPr id="3" name="Title 2"/>
          <p:cNvSpPr>
            <a:spLocks noGrp="1"/>
          </p:cNvSpPr>
          <p:nvPr>
            <p:ph type="title"/>
          </p:nvPr>
        </p:nvSpPr>
        <p:spPr/>
        <p:txBody>
          <a:bodyPr/>
          <a:lstStyle/>
          <a:p>
            <a:r>
              <a:rPr lang="en-US" dirty="0" smtClean="0"/>
              <a:t>Power Failure/Outage</a:t>
            </a:r>
            <a:endParaRPr lang="en-US" dirty="0"/>
          </a:p>
        </p:txBody>
      </p:sp>
      <p:sp>
        <p:nvSpPr>
          <p:cNvPr id="4" name="Subtitle 3"/>
          <p:cNvSpPr>
            <a:spLocks noGrp="1"/>
          </p:cNvSpPr>
          <p:nvPr>
            <p:ph type="subTitle" idx="13"/>
          </p:nvPr>
        </p:nvSpPr>
        <p:spPr/>
        <p:txBody>
          <a:bodyPr/>
          <a:lstStyle/>
          <a:p>
            <a:r>
              <a:rPr lang="en-US" dirty="0"/>
              <a:t>Remain </a:t>
            </a:r>
            <a:r>
              <a:rPr lang="en-US" dirty="0" smtClean="0"/>
              <a:t>calm.</a:t>
            </a:r>
            <a:endParaRPr lang="en-US" dirty="0"/>
          </a:p>
          <a:p>
            <a:r>
              <a:rPr lang="en-US" dirty="0"/>
              <a:t>Move cautiously to a lighted </a:t>
            </a:r>
            <a:r>
              <a:rPr lang="en-US" dirty="0" smtClean="0"/>
              <a:t>area.</a:t>
            </a:r>
            <a:endParaRPr lang="en-US" dirty="0"/>
          </a:p>
          <a:p>
            <a:r>
              <a:rPr lang="en-US" dirty="0"/>
              <a:t>Provide assistance to </a:t>
            </a:r>
            <a:r>
              <a:rPr lang="en-US" dirty="0" smtClean="0"/>
              <a:t>others.</a:t>
            </a:r>
            <a:endParaRPr lang="en-US" dirty="0"/>
          </a:p>
          <a:p>
            <a:r>
              <a:rPr lang="en-US" dirty="0"/>
              <a:t>Evacuate the building </a:t>
            </a:r>
            <a:r>
              <a:rPr lang="en-US" u="sng" dirty="0"/>
              <a:t>only if directed to do </a:t>
            </a:r>
            <a:r>
              <a:rPr lang="en-US" u="sng" dirty="0" smtClean="0"/>
              <a:t>so.</a:t>
            </a:r>
            <a:endParaRPr lang="en-US" u="sng" dirty="0"/>
          </a:p>
          <a:p>
            <a:r>
              <a:rPr lang="en-US" dirty="0"/>
              <a:t>Do not re-enter building until </a:t>
            </a:r>
            <a:r>
              <a:rPr lang="en-US" dirty="0" smtClean="0"/>
              <a:t>authorized.</a:t>
            </a:r>
            <a:endParaRPr lang="en-US" dirty="0"/>
          </a:p>
          <a:p>
            <a:r>
              <a:rPr lang="en-US" dirty="0"/>
              <a:t>Monitor NOVA Alert and Media Outlets for campus </a:t>
            </a:r>
            <a:r>
              <a:rPr lang="en-US" dirty="0" smtClean="0"/>
              <a:t>closings/updates.</a:t>
            </a:r>
            <a:endParaRPr lang="en-US" dirty="0"/>
          </a:p>
        </p:txBody>
      </p:sp>
    </p:spTree>
    <p:extLst>
      <p:ext uri="{BB962C8B-B14F-4D97-AF65-F5344CB8AC3E}">
        <p14:creationId xmlns:p14="http://schemas.microsoft.com/office/powerpoint/2010/main" val="1170491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7D2766-5A82-43DF-B515-6FB8A4DF42A1}" type="slidenum">
              <a:rPr lang="en-US" smtClean="0"/>
              <a:pPr/>
              <a:t>17</a:t>
            </a:fld>
            <a:endParaRPr lang="en-US" dirty="0"/>
          </a:p>
        </p:txBody>
      </p:sp>
      <p:sp>
        <p:nvSpPr>
          <p:cNvPr id="3" name="Title 2"/>
          <p:cNvSpPr>
            <a:spLocks noGrp="1"/>
          </p:cNvSpPr>
          <p:nvPr>
            <p:ph type="title"/>
          </p:nvPr>
        </p:nvSpPr>
        <p:spPr/>
        <p:txBody>
          <a:bodyPr/>
          <a:lstStyle/>
          <a:p>
            <a:r>
              <a:rPr lang="en-US" dirty="0"/>
              <a:t>Hazardous Materials</a:t>
            </a:r>
          </a:p>
        </p:txBody>
      </p:sp>
      <p:sp>
        <p:nvSpPr>
          <p:cNvPr id="4" name="Subtitle 3"/>
          <p:cNvSpPr>
            <a:spLocks noGrp="1"/>
          </p:cNvSpPr>
          <p:nvPr>
            <p:ph type="subTitle" idx="13"/>
          </p:nvPr>
        </p:nvSpPr>
        <p:spPr/>
        <p:txBody>
          <a:bodyPr/>
          <a:lstStyle/>
          <a:p>
            <a:r>
              <a:rPr lang="en-US" dirty="0"/>
              <a:t>Move away from the site of the hazard to a safe </a:t>
            </a:r>
            <a:r>
              <a:rPr lang="en-US" dirty="0" smtClean="0"/>
              <a:t>location.</a:t>
            </a:r>
            <a:endParaRPr lang="en-US" dirty="0"/>
          </a:p>
          <a:p>
            <a:r>
              <a:rPr lang="en-US" dirty="0"/>
              <a:t>Call </a:t>
            </a:r>
            <a:r>
              <a:rPr lang="en-US" dirty="0" smtClean="0"/>
              <a:t>911.</a:t>
            </a:r>
            <a:endParaRPr lang="en-US" dirty="0"/>
          </a:p>
          <a:p>
            <a:r>
              <a:rPr lang="en-US" dirty="0"/>
              <a:t>Follow instructions of Emergency </a:t>
            </a:r>
            <a:r>
              <a:rPr lang="en-US" dirty="0" smtClean="0"/>
              <a:t>Personnel.</a:t>
            </a:r>
            <a:endParaRPr lang="en-US" dirty="0"/>
          </a:p>
          <a:p>
            <a:r>
              <a:rPr lang="en-US" dirty="0"/>
              <a:t>Alert others to stay clear of the </a:t>
            </a:r>
            <a:r>
              <a:rPr lang="en-US" dirty="0" smtClean="0"/>
              <a:t>area.</a:t>
            </a:r>
            <a:endParaRPr lang="en-US" dirty="0"/>
          </a:p>
          <a:p>
            <a:r>
              <a:rPr lang="en-US" dirty="0"/>
              <a:t>Notify Emergency Personnel if you have been exposed to the hazard or have information about its </a:t>
            </a:r>
            <a:r>
              <a:rPr lang="en-US" dirty="0" smtClean="0"/>
              <a:t>release.</a:t>
            </a:r>
            <a:endParaRPr lang="en-US" dirty="0"/>
          </a:p>
        </p:txBody>
      </p:sp>
    </p:spTree>
    <p:extLst>
      <p:ext uri="{BB962C8B-B14F-4D97-AF65-F5344CB8AC3E}">
        <p14:creationId xmlns:p14="http://schemas.microsoft.com/office/powerpoint/2010/main" val="1419846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7D2766-5A82-43DF-B515-6FB8A4DF42A1}" type="slidenum">
              <a:rPr lang="en-US" smtClean="0"/>
              <a:pPr/>
              <a:t>18</a:t>
            </a:fld>
            <a:endParaRPr lang="en-US" dirty="0"/>
          </a:p>
        </p:txBody>
      </p:sp>
      <p:sp>
        <p:nvSpPr>
          <p:cNvPr id="3" name="Title 2"/>
          <p:cNvSpPr>
            <a:spLocks noGrp="1"/>
          </p:cNvSpPr>
          <p:nvPr>
            <p:ph type="title"/>
          </p:nvPr>
        </p:nvSpPr>
        <p:spPr/>
        <p:txBody>
          <a:bodyPr/>
          <a:lstStyle/>
          <a:p>
            <a:r>
              <a:rPr lang="en-US" dirty="0"/>
              <a:t>Reporting Dangerous Situations</a:t>
            </a:r>
          </a:p>
        </p:txBody>
      </p:sp>
      <p:sp>
        <p:nvSpPr>
          <p:cNvPr id="4" name="Subtitle 3"/>
          <p:cNvSpPr>
            <a:spLocks noGrp="1"/>
          </p:cNvSpPr>
          <p:nvPr>
            <p:ph type="subTitle" idx="13"/>
          </p:nvPr>
        </p:nvSpPr>
        <p:spPr/>
        <p:txBody>
          <a:bodyPr>
            <a:normAutofit/>
          </a:bodyPr>
          <a:lstStyle/>
          <a:p>
            <a:pPr marL="0" indent="0">
              <a:buNone/>
            </a:pPr>
            <a:r>
              <a:rPr lang="en-US" dirty="0"/>
              <a:t>You are required to notify the </a:t>
            </a:r>
            <a:r>
              <a:rPr lang="en-US" dirty="0" smtClean="0"/>
              <a:t>NOVA </a:t>
            </a:r>
            <a:r>
              <a:rPr lang="en-US" dirty="0"/>
              <a:t>Police Department at </a:t>
            </a:r>
            <a:r>
              <a:rPr lang="en-US" b="1" dirty="0"/>
              <a:t>703-764-5000 </a:t>
            </a:r>
            <a:r>
              <a:rPr lang="en-US" dirty="0"/>
              <a:t>of any situation or incident that involves a significant emergency or danger that may pose an immediate or on-going threat to the health and safety of students and/or employees on campus. </a:t>
            </a:r>
          </a:p>
          <a:p>
            <a:pPr marL="0" indent="0">
              <a:buNone/>
            </a:pPr>
            <a:endParaRPr lang="en-US" dirty="0"/>
          </a:p>
          <a:p>
            <a:pPr marL="0" indent="0">
              <a:buNone/>
            </a:pPr>
            <a:r>
              <a:rPr lang="en-US" dirty="0"/>
              <a:t>Help us keep your Campus SAFE!</a:t>
            </a:r>
          </a:p>
          <a:p>
            <a:pPr marL="0" indent="0">
              <a:buNone/>
            </a:pPr>
            <a:endParaRPr lang="en-US" dirty="0"/>
          </a:p>
        </p:txBody>
      </p:sp>
    </p:spTree>
    <p:extLst>
      <p:ext uri="{BB962C8B-B14F-4D97-AF65-F5344CB8AC3E}">
        <p14:creationId xmlns:p14="http://schemas.microsoft.com/office/powerpoint/2010/main" val="2720208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914400"/>
            <a:ext cx="8229600" cy="762000"/>
          </a:xfrm>
        </p:spPr>
        <p:txBody>
          <a:bodyPr>
            <a:normAutofit/>
          </a:bodyPr>
          <a:lstStyle/>
          <a:p>
            <a:pPr fontAlgn="base">
              <a:spcAft>
                <a:spcPct val="0"/>
              </a:spcAft>
            </a:pPr>
            <a:r>
              <a:rPr lang="en-US" sz="4300" dirty="0">
                <a:solidFill>
                  <a:srgbClr val="C00000"/>
                </a:solidFill>
                <a:latin typeface="Corbel" panose="020B0503020204020204" pitchFamily="34" charset="0"/>
              </a:rPr>
              <a:t>Alert Technology at NOVA</a:t>
            </a:r>
          </a:p>
        </p:txBody>
      </p:sp>
      <p:sp>
        <p:nvSpPr>
          <p:cNvPr id="3" name="Slide Number Placeholder 2"/>
          <p:cNvSpPr>
            <a:spLocks noGrp="1"/>
          </p:cNvSpPr>
          <p:nvPr>
            <p:ph type="sldNum" sz="quarter" idx="12"/>
          </p:nvPr>
        </p:nvSpPr>
        <p:spPr/>
        <p:txBody>
          <a:bodyPr/>
          <a:lstStyle/>
          <a:p>
            <a:fld id="{DF3F8001-FA54-4F2A-899C-F59599019DB5}" type="slidenum">
              <a:rPr lang="en-US" smtClean="0"/>
              <a:pPr/>
              <a:t>19</a:t>
            </a:fld>
            <a:endParaRPr lang="en-US" dirty="0"/>
          </a:p>
        </p:txBody>
      </p:sp>
      <p:sp>
        <p:nvSpPr>
          <p:cNvPr id="12" name="Content Placeholder 2"/>
          <p:cNvSpPr txBox="1">
            <a:spLocks/>
          </p:cNvSpPr>
          <p:nvPr/>
        </p:nvSpPr>
        <p:spPr>
          <a:xfrm>
            <a:off x="457200" y="1905001"/>
            <a:ext cx="8229600" cy="426719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800" dirty="0" smtClean="0">
                <a:latin typeface="Corbel" panose="020B0503020204020204" pitchFamily="34" charset="0"/>
                <a:ea typeface="Adobe Fan Heiti Std B" pitchFamily="34" charset="-128"/>
              </a:rPr>
              <a:t>NOVA Website</a:t>
            </a:r>
          </a:p>
          <a:p>
            <a:pPr>
              <a:lnSpc>
                <a:spcPct val="90000"/>
              </a:lnSpc>
            </a:pPr>
            <a:r>
              <a:rPr lang="en-US" sz="2800" dirty="0" smtClean="0">
                <a:latin typeface="Corbel" panose="020B0503020204020204" pitchFamily="34" charset="0"/>
                <a:ea typeface="Adobe Fan Heiti Std B" pitchFamily="34" charset="-128"/>
              </a:rPr>
              <a:t>Classroom and Office Phones</a:t>
            </a:r>
          </a:p>
          <a:p>
            <a:pPr>
              <a:lnSpc>
                <a:spcPct val="90000"/>
              </a:lnSpc>
            </a:pPr>
            <a:r>
              <a:rPr lang="en-US" sz="2800" dirty="0" smtClean="0">
                <a:latin typeface="Corbel" panose="020B0503020204020204" pitchFamily="34" charset="0"/>
                <a:ea typeface="Adobe Fan Heiti Std B" pitchFamily="34" charset="-128"/>
              </a:rPr>
              <a:t>NOVA Alert (Text Messages)</a:t>
            </a:r>
          </a:p>
          <a:p>
            <a:pPr>
              <a:lnSpc>
                <a:spcPct val="90000"/>
              </a:lnSpc>
            </a:pPr>
            <a:r>
              <a:rPr lang="en-US" sz="2800" dirty="0" smtClean="0">
                <a:latin typeface="Corbel" panose="020B0503020204020204" pitchFamily="34" charset="0"/>
                <a:ea typeface="Adobe Fan Heiti Std B" pitchFamily="34" charset="-128"/>
              </a:rPr>
              <a:t>NOVA Desktop Computer Alerts (Pop-Ups)</a:t>
            </a:r>
          </a:p>
          <a:p>
            <a:pPr>
              <a:lnSpc>
                <a:spcPct val="90000"/>
              </a:lnSpc>
            </a:pPr>
            <a:r>
              <a:rPr lang="en-US" sz="2800" dirty="0" smtClean="0">
                <a:latin typeface="Corbel" panose="020B0503020204020204" pitchFamily="34" charset="0"/>
                <a:ea typeface="Adobe Fan Heiti Std B" pitchFamily="34" charset="-128"/>
              </a:rPr>
              <a:t>Flat Panel TVs</a:t>
            </a:r>
          </a:p>
          <a:p>
            <a:pPr>
              <a:lnSpc>
                <a:spcPct val="90000"/>
              </a:lnSpc>
            </a:pPr>
            <a:r>
              <a:rPr lang="en-US" sz="2800" dirty="0" smtClean="0">
                <a:latin typeface="Corbel" panose="020B0503020204020204" pitchFamily="34" charset="0"/>
                <a:ea typeface="Adobe Fan Heiti Std B" pitchFamily="34" charset="-128"/>
              </a:rPr>
              <a:t>College Email</a:t>
            </a:r>
          </a:p>
          <a:p>
            <a:pPr>
              <a:lnSpc>
                <a:spcPct val="90000"/>
              </a:lnSpc>
            </a:pPr>
            <a:r>
              <a:rPr lang="en-US" sz="2800" dirty="0" err="1" smtClean="0">
                <a:latin typeface="Corbel" panose="020B0503020204020204" pitchFamily="34" charset="0"/>
                <a:ea typeface="Adobe Fan Heiti Std B" pitchFamily="34" charset="-128"/>
              </a:rPr>
              <a:t>NOVAaccess</a:t>
            </a:r>
            <a:r>
              <a:rPr lang="en-US" sz="2800" dirty="0" smtClean="0">
                <a:latin typeface="Corbel" panose="020B0503020204020204" pitchFamily="34" charset="0"/>
                <a:ea typeface="Adobe Fan Heiti Std B" pitchFamily="34" charset="-128"/>
              </a:rPr>
              <a:t> on Social Media</a:t>
            </a:r>
          </a:p>
          <a:p>
            <a:pPr>
              <a:lnSpc>
                <a:spcPct val="90000"/>
              </a:lnSpc>
            </a:pPr>
            <a:r>
              <a:rPr lang="en-US" sz="2800" dirty="0" smtClean="0">
                <a:latin typeface="Corbel" panose="020B0503020204020204" pitchFamily="34" charset="0"/>
                <a:ea typeface="Adobe Fan Heiti Std B" pitchFamily="34" charset="-128"/>
              </a:rPr>
              <a:t>AM Radio 1630 Transmitter</a:t>
            </a:r>
          </a:p>
        </p:txBody>
      </p:sp>
    </p:spTree>
    <p:extLst>
      <p:ext uri="{BB962C8B-B14F-4D97-AF65-F5344CB8AC3E}">
        <p14:creationId xmlns:p14="http://schemas.microsoft.com/office/powerpoint/2010/main" val="3306387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E348BA-148A-4766-97AA-A17140D6C707}" type="slidenum">
              <a:rPr lang="en-US" smtClean="0"/>
              <a:pPr/>
              <a:t>2</a:t>
            </a:fld>
            <a:endParaRPr lang="en-US"/>
          </a:p>
        </p:txBody>
      </p:sp>
      <p:sp>
        <p:nvSpPr>
          <p:cNvPr id="4" name="Rectangle 8"/>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itle 1"/>
          <p:cNvSpPr txBox="1">
            <a:spLocks/>
          </p:cNvSpPr>
          <p:nvPr/>
        </p:nvSpPr>
        <p:spPr>
          <a:xfrm>
            <a:off x="457200" y="914400"/>
            <a:ext cx="8229600" cy="6858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tx2"/>
              </a:solidFill>
              <a:latin typeface="Adobe Fan Heiti Std B" pitchFamily="34" charset="-128"/>
              <a:ea typeface="Adobe Fan Heiti Std B" pitchFamily="34" charset="-128"/>
            </a:endParaRPr>
          </a:p>
        </p:txBody>
      </p:sp>
      <p:pic>
        <p:nvPicPr>
          <p:cNvPr id="6" name="Picture 54"/>
          <p:cNvPicPr>
            <a:picLocks noChangeAspect="1" noChangeArrowheads="1"/>
          </p:cNvPicPr>
          <p:nvPr/>
        </p:nvPicPr>
        <p:blipFill>
          <a:blip r:embed="rId2"/>
          <a:srcRect/>
          <a:stretch>
            <a:fillRect/>
          </a:stretch>
        </p:blipFill>
        <p:spPr bwMode="auto">
          <a:xfrm>
            <a:off x="369748" y="2743200"/>
            <a:ext cx="4144460" cy="1395412"/>
          </a:xfrm>
          <a:prstGeom prst="rect">
            <a:avLst/>
          </a:prstGeom>
          <a:noFill/>
          <a:ln w="9525">
            <a:noFill/>
            <a:miter lim="800000"/>
            <a:headEnd/>
            <a:tailEnd/>
          </a:ln>
        </p:spPr>
      </p:pic>
      <p:sp>
        <p:nvSpPr>
          <p:cNvPr id="7" name="TextBox 6"/>
          <p:cNvSpPr txBox="1"/>
          <p:nvPr/>
        </p:nvSpPr>
        <p:spPr>
          <a:xfrm>
            <a:off x="304800" y="3944059"/>
            <a:ext cx="3334392" cy="523220"/>
          </a:xfrm>
          <a:prstGeom prst="rect">
            <a:avLst/>
          </a:prstGeom>
          <a:noFill/>
        </p:spPr>
        <p:txBody>
          <a:bodyPr wrap="square" rtlCol="0">
            <a:spAutoFit/>
          </a:bodyPr>
          <a:lstStyle/>
          <a:p>
            <a:r>
              <a:rPr lang="en-US" sz="2800" b="1" dirty="0" smtClean="0">
                <a:solidFill>
                  <a:srgbClr val="336600"/>
                </a:solidFill>
                <a:latin typeface="Arial" panose="020B0604020202020204" pitchFamily="34" charset="0"/>
                <a:cs typeface="Arial" panose="020B0604020202020204" pitchFamily="34" charset="0"/>
              </a:rPr>
              <a:t>To</a:t>
            </a:r>
            <a:r>
              <a:rPr lang="en-US" sz="2800" dirty="0" smtClean="0">
                <a:latin typeface="Arial" panose="020B0604020202020204" pitchFamily="34" charset="0"/>
                <a:cs typeface="Arial" panose="020B0604020202020204" pitchFamily="34" charset="0"/>
              </a:rPr>
              <a:t> </a:t>
            </a:r>
            <a:r>
              <a:rPr lang="en-US" sz="2800" b="1" dirty="0" smtClean="0">
                <a:solidFill>
                  <a:srgbClr val="336600"/>
                </a:solidFill>
                <a:latin typeface="Arial" panose="020B0604020202020204" pitchFamily="34" charset="0"/>
                <a:cs typeface="Arial" panose="020B0604020202020204" pitchFamily="34" charset="0"/>
              </a:rPr>
              <a:t>Prepare</a:t>
            </a:r>
            <a:endParaRPr lang="en-US" sz="2800" b="1" dirty="0">
              <a:solidFill>
                <a:srgbClr val="336600"/>
              </a:solidFill>
              <a:latin typeface="Arial" panose="020B0604020202020204" pitchFamily="34" charset="0"/>
              <a:cs typeface="Arial" panose="020B0604020202020204" pitchFamily="34" charset="0"/>
            </a:endParaRPr>
          </a:p>
        </p:txBody>
      </p:sp>
      <p:sp>
        <p:nvSpPr>
          <p:cNvPr id="8" name="TextBox 7"/>
          <p:cNvSpPr txBox="1"/>
          <p:nvPr/>
        </p:nvSpPr>
        <p:spPr>
          <a:xfrm>
            <a:off x="485026" y="1066800"/>
            <a:ext cx="8201774" cy="707886"/>
          </a:xfrm>
          <a:prstGeom prst="rect">
            <a:avLst/>
          </a:prstGeom>
          <a:noFill/>
        </p:spPr>
        <p:txBody>
          <a:bodyPr wrap="square" rtlCol="0">
            <a:spAutoFit/>
          </a:bodyPr>
          <a:lstStyle/>
          <a:p>
            <a:r>
              <a:rPr lang="en-US" sz="2000" dirty="0" smtClean="0">
                <a:latin typeface="Corbel" panose="020B0503020204020204" pitchFamily="34" charset="0"/>
                <a:cs typeface="Arial" panose="020B0604020202020204" pitchFamily="34" charset="0"/>
              </a:rPr>
              <a:t>Everyone </a:t>
            </a:r>
            <a:r>
              <a:rPr lang="en-US" sz="2000" dirty="0">
                <a:latin typeface="Corbel" panose="020B0503020204020204" pitchFamily="34" charset="0"/>
                <a:cs typeface="Arial" panose="020B0604020202020204" pitchFamily="34" charset="0"/>
              </a:rPr>
              <a:t>has </a:t>
            </a:r>
            <a:r>
              <a:rPr lang="en-US" sz="2000" b="1" dirty="0">
                <a:solidFill>
                  <a:srgbClr val="E2A82B"/>
                </a:solidFill>
                <a:latin typeface="Corbel" panose="020B0503020204020204" pitchFamily="34" charset="0"/>
                <a:cs typeface="Arial" panose="020B0604020202020204" pitchFamily="34" charset="0"/>
              </a:rPr>
              <a:t>10</a:t>
            </a:r>
            <a:r>
              <a:rPr lang="en-US" sz="2000" dirty="0">
                <a:solidFill>
                  <a:srgbClr val="1E6238"/>
                </a:solidFill>
                <a:latin typeface="Corbel" panose="020B0503020204020204" pitchFamily="34" charset="0"/>
                <a:cs typeface="Arial" panose="020B0604020202020204" pitchFamily="34" charset="0"/>
              </a:rPr>
              <a:t> </a:t>
            </a:r>
            <a:r>
              <a:rPr lang="en-US" sz="2000" dirty="0">
                <a:latin typeface="Corbel" panose="020B0503020204020204" pitchFamily="34" charset="0"/>
                <a:cs typeface="Arial" panose="020B0604020202020204" pitchFamily="34" charset="0"/>
              </a:rPr>
              <a:t>minutes, right? In order to better prepare for </a:t>
            </a:r>
            <a:r>
              <a:rPr lang="en-US" sz="2000" dirty="0" smtClean="0">
                <a:latin typeface="Corbel" panose="020B0503020204020204" pitchFamily="34" charset="0"/>
                <a:cs typeface="Arial" panose="020B0604020202020204" pitchFamily="34" charset="0"/>
              </a:rPr>
              <a:t>an </a:t>
            </a:r>
            <a:r>
              <a:rPr lang="en-US" sz="2000" dirty="0">
                <a:latin typeface="Corbel" panose="020B0503020204020204" pitchFamily="34" charset="0"/>
                <a:cs typeface="Arial" panose="020B0604020202020204" pitchFamily="34" charset="0"/>
              </a:rPr>
              <a:t>emergency, we ask each semester you take </a:t>
            </a:r>
            <a:r>
              <a:rPr lang="en-US" sz="2000" b="1" dirty="0">
                <a:solidFill>
                  <a:srgbClr val="E2A82B"/>
                </a:solidFill>
                <a:latin typeface="Corbel" panose="020B0503020204020204" pitchFamily="34" charset="0"/>
                <a:cs typeface="Arial" panose="020B0604020202020204" pitchFamily="34" charset="0"/>
              </a:rPr>
              <a:t>10</a:t>
            </a:r>
            <a:r>
              <a:rPr lang="en-US" sz="2000" dirty="0">
                <a:latin typeface="Corbel" panose="020B0503020204020204" pitchFamily="34" charset="0"/>
                <a:cs typeface="Arial" panose="020B0604020202020204" pitchFamily="34" charset="0"/>
              </a:rPr>
              <a:t> minutes to</a:t>
            </a:r>
            <a:r>
              <a:rPr lang="en-US" sz="2000" dirty="0" smtClean="0">
                <a:latin typeface="Corbel" panose="020B0503020204020204" pitchFamily="34" charset="0"/>
                <a:cs typeface="Arial" panose="020B0604020202020204" pitchFamily="34" charset="0"/>
              </a:rPr>
              <a:t>:</a:t>
            </a:r>
            <a:endParaRPr lang="en-US" sz="2000" dirty="0">
              <a:latin typeface="Corbel" panose="020B0503020204020204" pitchFamily="34" charset="0"/>
            </a:endParaRPr>
          </a:p>
        </p:txBody>
      </p:sp>
      <p:sp>
        <p:nvSpPr>
          <p:cNvPr id="9" name="TextBox 8"/>
          <p:cNvSpPr txBox="1"/>
          <p:nvPr/>
        </p:nvSpPr>
        <p:spPr>
          <a:xfrm>
            <a:off x="4572000" y="2133600"/>
            <a:ext cx="4343400" cy="3570208"/>
          </a:xfrm>
          <a:prstGeom prst="rect">
            <a:avLst/>
          </a:prstGeom>
          <a:noFill/>
        </p:spPr>
        <p:txBody>
          <a:bodyPr wrap="square" rtlCol="0">
            <a:spAutoFit/>
          </a:bodyPr>
          <a:lstStyle/>
          <a:p>
            <a:r>
              <a:rPr lang="en-US" sz="2000" b="1" dirty="0" smtClean="0">
                <a:solidFill>
                  <a:srgbClr val="E2A82B"/>
                </a:solidFill>
                <a:latin typeface="Corbel" panose="020B0503020204020204" pitchFamily="34" charset="0"/>
                <a:cs typeface="Arial" panose="020B0604020202020204" pitchFamily="34" charset="0"/>
              </a:rPr>
              <a:t>2 </a:t>
            </a:r>
            <a:r>
              <a:rPr lang="en-US" sz="2000" b="1" dirty="0">
                <a:solidFill>
                  <a:srgbClr val="E2A82B"/>
                </a:solidFill>
                <a:latin typeface="Corbel" panose="020B0503020204020204" pitchFamily="34" charset="0"/>
                <a:cs typeface="Arial" panose="020B0604020202020204" pitchFamily="34" charset="0"/>
              </a:rPr>
              <a:t>minutes</a:t>
            </a:r>
            <a:r>
              <a:rPr lang="en-US" sz="2000" b="1" dirty="0" smtClean="0">
                <a:solidFill>
                  <a:srgbClr val="E2A82B"/>
                </a:solidFill>
                <a:latin typeface="Corbel" panose="020B0503020204020204" pitchFamily="34" charset="0"/>
                <a:cs typeface="Arial" panose="020B0604020202020204" pitchFamily="34" charset="0"/>
              </a:rPr>
              <a:t>...</a:t>
            </a:r>
          </a:p>
          <a:p>
            <a:r>
              <a:rPr lang="en-US" sz="2000" dirty="0" smtClean="0">
                <a:latin typeface="Corbel" panose="020B0503020204020204" pitchFamily="34" charset="0"/>
                <a:cs typeface="Arial" panose="020B0604020202020204" pitchFamily="34" charset="0"/>
              </a:rPr>
              <a:t>Sign up for NOVA Alert (alert.nvcc.edu). If you have already signed up, log in to make sure your most recent contact information is up to date.</a:t>
            </a:r>
          </a:p>
          <a:p>
            <a:r>
              <a:rPr lang="en-US" b="1" dirty="0" smtClean="0">
                <a:solidFill>
                  <a:srgbClr val="E2A82B"/>
                </a:solidFill>
                <a:latin typeface="Corbel" panose="020B0503020204020204" pitchFamily="34" charset="0"/>
                <a:cs typeface="Arial" panose="020B0604020202020204" pitchFamily="34" charset="0"/>
              </a:rPr>
              <a:t>	   </a:t>
            </a:r>
          </a:p>
          <a:p>
            <a:r>
              <a:rPr lang="en-US" sz="2000" b="1" dirty="0" smtClean="0">
                <a:solidFill>
                  <a:srgbClr val="E2A82B"/>
                </a:solidFill>
                <a:latin typeface="Corbel" panose="020B0503020204020204" pitchFamily="34" charset="0"/>
                <a:cs typeface="Arial" panose="020B0604020202020204" pitchFamily="34" charset="0"/>
              </a:rPr>
              <a:t>8 </a:t>
            </a:r>
            <a:r>
              <a:rPr lang="en-US" sz="2000" b="1" dirty="0">
                <a:solidFill>
                  <a:srgbClr val="E2A82B"/>
                </a:solidFill>
                <a:latin typeface="Corbel" panose="020B0503020204020204" pitchFamily="34" charset="0"/>
                <a:cs typeface="Arial" panose="020B0604020202020204" pitchFamily="34" charset="0"/>
              </a:rPr>
              <a:t>minutes...</a:t>
            </a:r>
          </a:p>
          <a:p>
            <a:r>
              <a:rPr lang="en-US" sz="2000" dirty="0" smtClean="0">
                <a:latin typeface="Corbel" panose="020B0503020204020204" pitchFamily="34" charset="0"/>
                <a:cs typeface="Arial" panose="020B0604020202020204" pitchFamily="34" charset="0"/>
              </a:rPr>
              <a:t>Go to nvcc.edu/emergency to review emergency </a:t>
            </a:r>
            <a:r>
              <a:rPr lang="en-US" sz="2000" dirty="0">
                <a:latin typeface="Corbel" panose="020B0503020204020204" pitchFamily="34" charset="0"/>
                <a:cs typeface="Arial" panose="020B0604020202020204" pitchFamily="34" charset="0"/>
              </a:rPr>
              <a:t>procedures for </a:t>
            </a:r>
            <a:r>
              <a:rPr lang="en-US" sz="2000" dirty="0" smtClean="0">
                <a:latin typeface="Corbel" panose="020B0503020204020204" pitchFamily="34" charset="0"/>
                <a:cs typeface="Arial" panose="020B0604020202020204" pitchFamily="34" charset="0"/>
              </a:rPr>
              <a:t>events </a:t>
            </a:r>
            <a:r>
              <a:rPr lang="en-US" sz="2000" dirty="0">
                <a:latin typeface="Corbel" panose="020B0503020204020204" pitchFamily="34" charset="0"/>
                <a:cs typeface="Arial" panose="020B0604020202020204" pitchFamily="34" charset="0"/>
              </a:rPr>
              <a:t>that may happen at NOVA.</a:t>
            </a:r>
          </a:p>
          <a:p>
            <a:endParaRPr lang="en-US" sz="800" dirty="0">
              <a:latin typeface="Corbel" panose="020B0503020204020204" pitchFamily="34" charset="0"/>
            </a:endParaRPr>
          </a:p>
        </p:txBody>
      </p:sp>
      <p:sp>
        <p:nvSpPr>
          <p:cNvPr id="10" name="TextBox 9"/>
          <p:cNvSpPr txBox="1"/>
          <p:nvPr/>
        </p:nvSpPr>
        <p:spPr>
          <a:xfrm>
            <a:off x="485026" y="5848290"/>
            <a:ext cx="8049374" cy="400110"/>
          </a:xfrm>
          <a:prstGeom prst="rect">
            <a:avLst/>
          </a:prstGeom>
          <a:noFill/>
        </p:spPr>
        <p:txBody>
          <a:bodyPr wrap="square" rtlCol="0">
            <a:spAutoFit/>
          </a:bodyPr>
          <a:lstStyle/>
          <a:p>
            <a:pPr algn="ctr"/>
            <a:r>
              <a:rPr lang="en-US" sz="2000" dirty="0" smtClean="0">
                <a:latin typeface="Corbel" panose="020B0503020204020204" pitchFamily="34" charset="0"/>
                <a:cs typeface="Arial" panose="020B0604020202020204" pitchFamily="34" charset="0"/>
              </a:rPr>
              <a:t>Take </a:t>
            </a:r>
            <a:r>
              <a:rPr lang="en-US" sz="2000" b="1" dirty="0">
                <a:solidFill>
                  <a:srgbClr val="E2A82B"/>
                </a:solidFill>
                <a:latin typeface="Corbel" panose="020B0503020204020204" pitchFamily="34" charset="0"/>
                <a:cs typeface="Arial" panose="020B0604020202020204" pitchFamily="34" charset="0"/>
              </a:rPr>
              <a:t>10</a:t>
            </a:r>
            <a:r>
              <a:rPr lang="en-US" sz="2000" dirty="0" smtClean="0">
                <a:latin typeface="Corbel" panose="020B0503020204020204" pitchFamily="34" charset="0"/>
                <a:cs typeface="Arial" panose="020B0604020202020204" pitchFamily="34" charset="0"/>
              </a:rPr>
              <a:t> minutes to prepare by visiting: http://www.nvcc.edu/emergency</a:t>
            </a:r>
            <a:endParaRPr lang="en-US" sz="2000" dirty="0">
              <a:latin typeface="Corbel" panose="020B0503020204020204" pitchFamily="34" charset="0"/>
            </a:endParaRPr>
          </a:p>
        </p:txBody>
      </p:sp>
    </p:spTree>
    <p:extLst>
      <p:ext uri="{BB962C8B-B14F-4D97-AF65-F5344CB8AC3E}">
        <p14:creationId xmlns:p14="http://schemas.microsoft.com/office/powerpoint/2010/main" val="1945299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Have you signed up for NOVA </a:t>
            </a:r>
            <a:r>
              <a:rPr lang="en-US" dirty="0" smtClean="0"/>
              <a:t>Alert?</a:t>
            </a:r>
            <a:endParaRPr lang="en-US" dirty="0"/>
          </a:p>
        </p:txBody>
      </p:sp>
      <p:sp>
        <p:nvSpPr>
          <p:cNvPr id="3" name="Slide Number Placeholder 2"/>
          <p:cNvSpPr>
            <a:spLocks noGrp="1"/>
          </p:cNvSpPr>
          <p:nvPr>
            <p:ph type="sldNum" sz="quarter" idx="12"/>
          </p:nvPr>
        </p:nvSpPr>
        <p:spPr/>
        <p:txBody>
          <a:bodyPr/>
          <a:lstStyle/>
          <a:p>
            <a:fld id="{0B7D2766-5A82-43DF-B515-6FB8A4DF42A1}" type="slidenum">
              <a:rPr lang="en-US" smtClean="0"/>
              <a:pPr/>
              <a:t>20</a:t>
            </a:fld>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88133"/>
            <a:ext cx="6456243" cy="4521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a:xfrm>
            <a:off x="381000" y="4467999"/>
            <a:ext cx="2590800" cy="2209800"/>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fontAlgn="auto">
              <a:spcAft>
                <a:spcPts val="0"/>
              </a:spcAft>
            </a:pPr>
            <a:r>
              <a:rPr lang="en-US" sz="1500" smtClean="0">
                <a:hlinkClick r:id="rId3"/>
              </a:rPr>
              <a:t>https://alert.nvcc.edu</a:t>
            </a:r>
            <a:endParaRPr lang="en-US" sz="1500" smtClean="0"/>
          </a:p>
          <a:p>
            <a:pPr fontAlgn="auto">
              <a:spcAft>
                <a:spcPts val="0"/>
              </a:spcAft>
            </a:pPr>
            <a:r>
              <a:rPr lang="en-US" sz="1500" smtClean="0"/>
              <a:t>Emergency Text Alerting System</a:t>
            </a:r>
          </a:p>
          <a:p>
            <a:pPr fontAlgn="auto">
              <a:spcAft>
                <a:spcPts val="0"/>
              </a:spcAft>
            </a:pPr>
            <a:r>
              <a:rPr lang="en-US" sz="1500" b="1" smtClean="0">
                <a:solidFill>
                  <a:srgbClr val="C00000"/>
                </a:solidFill>
                <a:latin typeface="Aharoni" panose="02010803020104030203" pitchFamily="2" charset="-79"/>
                <a:cs typeface="Aharoni" panose="02010803020104030203" pitchFamily="2" charset="-79"/>
              </a:rPr>
              <a:t>Sign up today!</a:t>
            </a:r>
          </a:p>
          <a:p>
            <a:pPr fontAlgn="auto">
              <a:spcAft>
                <a:spcPts val="0"/>
              </a:spcAft>
            </a:pPr>
            <a:r>
              <a:rPr lang="en-US" sz="1500" smtClean="0"/>
              <a:t>Important emergency information</a:t>
            </a:r>
          </a:p>
          <a:p>
            <a:pPr fontAlgn="auto">
              <a:spcAft>
                <a:spcPts val="0"/>
              </a:spcAft>
            </a:pPr>
            <a:r>
              <a:rPr lang="en-US" sz="1500" smtClean="0"/>
              <a:t>College Closings/Delays</a:t>
            </a:r>
          </a:p>
          <a:p>
            <a:pPr fontAlgn="auto">
              <a:spcAft>
                <a:spcPts val="0"/>
              </a:spcAft>
            </a:pPr>
            <a:r>
              <a:rPr lang="en-US" sz="1500" smtClean="0"/>
              <a:t>Communication tool</a:t>
            </a:r>
          </a:p>
          <a:p>
            <a:pPr fontAlgn="auto">
              <a:spcAft>
                <a:spcPts val="0"/>
              </a:spcAft>
            </a:pPr>
            <a:endParaRPr lang="en-US" sz="2800" smtClean="0"/>
          </a:p>
          <a:p>
            <a:pPr fontAlgn="auto">
              <a:spcAft>
                <a:spcPts val="0"/>
              </a:spcAft>
              <a:buFontTx/>
              <a:buNone/>
            </a:pPr>
            <a:endParaRPr lang="en-US" sz="2800" smtClean="0"/>
          </a:p>
          <a:p>
            <a:pPr fontAlgn="auto">
              <a:spcAft>
                <a:spcPts val="0"/>
              </a:spcAft>
              <a:buFontTx/>
              <a:buNone/>
            </a:pPr>
            <a:endParaRPr lang="en-US" sz="2800" dirty="0"/>
          </a:p>
        </p:txBody>
      </p:sp>
    </p:spTree>
    <p:extLst>
      <p:ext uri="{BB962C8B-B14F-4D97-AF65-F5344CB8AC3E}">
        <p14:creationId xmlns:p14="http://schemas.microsoft.com/office/powerpoint/2010/main" val="25848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457200" y="685800"/>
            <a:ext cx="82296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FF0000"/>
              </a:solidFill>
            </a:endParaRPr>
          </a:p>
        </p:txBody>
      </p:sp>
      <p:sp>
        <p:nvSpPr>
          <p:cNvPr id="13" name="Content Placeholder 2"/>
          <p:cNvSpPr txBox="1">
            <a:spLocks/>
          </p:cNvSpPr>
          <p:nvPr/>
        </p:nvSpPr>
        <p:spPr>
          <a:xfrm>
            <a:off x="457200" y="1600200"/>
            <a:ext cx="8229600" cy="426719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2800" dirty="0" smtClean="0">
                <a:latin typeface="Corbel" panose="020B0503020204020204" pitchFamily="34" charset="0"/>
                <a:ea typeface="Adobe Fan Heiti Std B" pitchFamily="34" charset="-128"/>
              </a:rPr>
              <a:t>At a minimum, NOVA will conduct the following drills annually:</a:t>
            </a:r>
          </a:p>
          <a:p>
            <a:pPr marL="466725" lvl="2" indent="-466725" fontAlgn="auto">
              <a:lnSpc>
                <a:spcPct val="90000"/>
              </a:lnSpc>
              <a:spcAft>
                <a:spcPts val="0"/>
              </a:spcAft>
            </a:pPr>
            <a:r>
              <a:rPr lang="en-US" sz="3000" dirty="0">
                <a:latin typeface="Corbel" panose="020B0503020204020204" pitchFamily="34" charset="0"/>
              </a:rPr>
              <a:t>Fire </a:t>
            </a:r>
          </a:p>
          <a:p>
            <a:pPr marL="466725" lvl="2" indent="-466725" fontAlgn="auto">
              <a:lnSpc>
                <a:spcPct val="90000"/>
              </a:lnSpc>
              <a:spcAft>
                <a:spcPts val="0"/>
              </a:spcAft>
            </a:pPr>
            <a:r>
              <a:rPr lang="en-US" sz="3000" dirty="0">
                <a:latin typeface="Corbel" panose="020B0503020204020204" pitchFamily="34" charset="0"/>
              </a:rPr>
              <a:t>Earthquake </a:t>
            </a:r>
          </a:p>
          <a:p>
            <a:pPr marL="466725" lvl="2" indent="-466725" fontAlgn="auto">
              <a:lnSpc>
                <a:spcPct val="90000"/>
              </a:lnSpc>
              <a:spcAft>
                <a:spcPts val="0"/>
              </a:spcAft>
            </a:pPr>
            <a:r>
              <a:rPr lang="en-US" sz="3000" dirty="0">
                <a:latin typeface="Corbel" panose="020B0503020204020204" pitchFamily="34" charset="0"/>
              </a:rPr>
              <a:t>Tornado </a:t>
            </a:r>
          </a:p>
          <a:p>
            <a:pPr marL="466725" lvl="2" indent="-466725" fontAlgn="auto">
              <a:lnSpc>
                <a:spcPct val="90000"/>
              </a:lnSpc>
              <a:spcAft>
                <a:spcPts val="0"/>
              </a:spcAft>
            </a:pPr>
            <a:r>
              <a:rPr lang="en-US" sz="3000" dirty="0">
                <a:latin typeface="Corbel" panose="020B0503020204020204" pitchFamily="34" charset="0"/>
              </a:rPr>
              <a:t>Alert Notification</a:t>
            </a:r>
          </a:p>
          <a:p>
            <a:pPr marL="0" indent="0">
              <a:lnSpc>
                <a:spcPct val="90000"/>
              </a:lnSpc>
              <a:buNone/>
            </a:pPr>
            <a:endParaRPr lang="en-US" sz="2800" dirty="0" smtClean="0">
              <a:latin typeface="Corbel" panose="020B0503020204020204" pitchFamily="34" charset="0"/>
              <a:ea typeface="Adobe Fan Heiti Std B" pitchFamily="34" charset="-128"/>
            </a:endParaRPr>
          </a:p>
          <a:p>
            <a:pPr marL="0" indent="0">
              <a:lnSpc>
                <a:spcPct val="90000"/>
              </a:lnSpc>
              <a:buNone/>
            </a:pPr>
            <a:r>
              <a:rPr lang="en-US" sz="2800" dirty="0" smtClean="0">
                <a:latin typeface="Corbel" panose="020B0503020204020204" pitchFamily="34" charset="0"/>
                <a:ea typeface="Adobe Fan Heiti Std B" pitchFamily="34" charset="-128"/>
              </a:rPr>
              <a:t>**If you are on Campus during a drill, NOVA </a:t>
            </a:r>
            <a:r>
              <a:rPr lang="en-US" sz="2800" u="sng" dirty="0" smtClean="0">
                <a:latin typeface="Corbel" panose="020B0503020204020204" pitchFamily="34" charset="0"/>
                <a:ea typeface="Adobe Fan Heiti Std B" pitchFamily="34" charset="-128"/>
              </a:rPr>
              <a:t>requires </a:t>
            </a:r>
            <a:r>
              <a:rPr lang="en-US" sz="2800" dirty="0" smtClean="0">
                <a:latin typeface="Corbel" panose="020B0503020204020204" pitchFamily="34" charset="0"/>
                <a:ea typeface="Adobe Fan Heiti Std B" pitchFamily="34" charset="-128"/>
              </a:rPr>
              <a:t>you to participate.</a:t>
            </a:r>
          </a:p>
          <a:p>
            <a:endParaRPr lang="en-US" dirty="0"/>
          </a:p>
        </p:txBody>
      </p:sp>
      <p:sp>
        <p:nvSpPr>
          <p:cNvPr id="15" name="Title 1"/>
          <p:cNvSpPr txBox="1">
            <a:spLocks/>
          </p:cNvSpPr>
          <p:nvPr/>
        </p:nvSpPr>
        <p:spPr>
          <a:xfrm>
            <a:off x="457200" y="619126"/>
            <a:ext cx="8229600" cy="1133474"/>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smtClean="0">
              <a:solidFill>
                <a:srgbClr val="FF0000"/>
              </a:solidFill>
            </a:endParaRPr>
          </a:p>
          <a:p>
            <a:r>
              <a:rPr lang="en-US" sz="4000" dirty="0">
                <a:solidFill>
                  <a:srgbClr val="C00000"/>
                </a:solidFill>
                <a:latin typeface="Corbel" panose="020B0503020204020204" pitchFamily="34" charset="0"/>
              </a:rPr>
              <a:t>Drills</a:t>
            </a:r>
          </a:p>
        </p:txBody>
      </p:sp>
      <p:sp>
        <p:nvSpPr>
          <p:cNvPr id="3" name="Slide Number Placeholder 2"/>
          <p:cNvSpPr>
            <a:spLocks noGrp="1"/>
          </p:cNvSpPr>
          <p:nvPr>
            <p:ph type="sldNum" sz="quarter" idx="12"/>
          </p:nvPr>
        </p:nvSpPr>
        <p:spPr/>
        <p:txBody>
          <a:bodyPr/>
          <a:lstStyle/>
          <a:p>
            <a:fld id="{FCE348BA-148A-4766-97AA-A17140D6C707}" type="slidenum">
              <a:rPr lang="en-US" smtClean="0"/>
              <a:pPr/>
              <a:t>21</a:t>
            </a:fld>
            <a:endParaRPr lang="en-US"/>
          </a:p>
        </p:txBody>
      </p:sp>
    </p:spTree>
    <p:extLst>
      <p:ext uri="{BB962C8B-B14F-4D97-AF65-F5344CB8AC3E}">
        <p14:creationId xmlns:p14="http://schemas.microsoft.com/office/powerpoint/2010/main" val="1356645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7D2766-5A82-43DF-B515-6FB8A4DF42A1}" type="slidenum">
              <a:rPr lang="en-US" smtClean="0"/>
              <a:pPr/>
              <a:t>22</a:t>
            </a:fld>
            <a:endParaRPr lang="en-US" dirty="0"/>
          </a:p>
        </p:txBody>
      </p:sp>
      <p:sp>
        <p:nvSpPr>
          <p:cNvPr id="3" name="Title 2"/>
          <p:cNvSpPr>
            <a:spLocks noGrp="1"/>
          </p:cNvSpPr>
          <p:nvPr>
            <p:ph type="title"/>
          </p:nvPr>
        </p:nvSpPr>
        <p:spPr/>
        <p:txBody>
          <a:bodyPr/>
          <a:lstStyle/>
          <a:p>
            <a:r>
              <a:rPr lang="en-US" dirty="0" smtClean="0"/>
              <a:t>Thank You!</a:t>
            </a:r>
            <a:endParaRPr lang="en-US" dirty="0"/>
          </a:p>
        </p:txBody>
      </p:sp>
      <p:sp>
        <p:nvSpPr>
          <p:cNvPr id="4" name="Subtitle 3"/>
          <p:cNvSpPr>
            <a:spLocks noGrp="1"/>
          </p:cNvSpPr>
          <p:nvPr>
            <p:ph type="subTitle" idx="13"/>
          </p:nvPr>
        </p:nvSpPr>
        <p:spPr>
          <a:effectLst/>
        </p:spPr>
        <p:txBody>
          <a:bodyPr>
            <a:normAutofit fontScale="85000" lnSpcReduction="20000"/>
          </a:bodyPr>
          <a:lstStyle/>
          <a:p>
            <a:pPr>
              <a:lnSpc>
                <a:spcPct val="90000"/>
              </a:lnSpc>
            </a:pPr>
            <a:r>
              <a:rPr lang="en-US" dirty="0">
                <a:ea typeface="Adobe Fan Heiti Std B" pitchFamily="34" charset="-128"/>
              </a:rPr>
              <a:t>NOVA and the Office of Emergency Management and Safety (OEMS) appreciate your effort in making this NOVA Campus a safe and rewarding place to attend school.</a:t>
            </a:r>
          </a:p>
          <a:p>
            <a:pPr>
              <a:lnSpc>
                <a:spcPct val="90000"/>
              </a:lnSpc>
            </a:pPr>
            <a:r>
              <a:rPr lang="en-US" dirty="0" smtClean="0">
                <a:ea typeface="Adobe Fan Heiti Std B" pitchFamily="34" charset="-128"/>
              </a:rPr>
              <a:t>Should you desire further information on how to be prepared, please contact the Office of Emergency Management and Safety at </a:t>
            </a:r>
            <a:r>
              <a:rPr lang="en-US" dirty="0" smtClean="0">
                <a:solidFill>
                  <a:schemeClr val="tx2"/>
                </a:solidFill>
                <a:ea typeface="Adobe Fan Heiti Std B" pitchFamily="34" charset="-128"/>
                <a:hlinkClick r:id="rId2"/>
              </a:rPr>
              <a:t>OEM@nvcc.edu</a:t>
            </a:r>
            <a:r>
              <a:rPr lang="en-US" dirty="0" smtClean="0">
                <a:solidFill>
                  <a:schemeClr val="tx2"/>
                </a:solidFill>
                <a:ea typeface="Adobe Fan Heiti Std B" pitchFamily="34" charset="-128"/>
              </a:rPr>
              <a:t>  </a:t>
            </a:r>
            <a:r>
              <a:rPr lang="en-US" dirty="0" smtClean="0">
                <a:ea typeface="Adobe Fan Heiti Std B" pitchFamily="34" charset="-128"/>
              </a:rPr>
              <a:t>or</a:t>
            </a:r>
            <a:r>
              <a:rPr lang="en-US" dirty="0" smtClean="0">
                <a:solidFill>
                  <a:schemeClr val="tx2"/>
                </a:solidFill>
                <a:ea typeface="Adobe Fan Heiti Std B" pitchFamily="34" charset="-128"/>
              </a:rPr>
              <a:t> </a:t>
            </a:r>
            <a:r>
              <a:rPr lang="en-US" dirty="0" smtClean="0">
                <a:ea typeface="Adobe Fan Heiti Std B" pitchFamily="34" charset="-128"/>
              </a:rPr>
              <a:t>visit the OEMS website at </a:t>
            </a:r>
            <a:r>
              <a:rPr lang="en-US" dirty="0" smtClean="0">
                <a:ea typeface="Adobe Fan Heiti Std B" pitchFamily="34" charset="-128"/>
                <a:hlinkClick r:id="rId3"/>
              </a:rPr>
              <a:t>www.nvcc.edu/emergency</a:t>
            </a:r>
            <a:r>
              <a:rPr lang="en-US" dirty="0" smtClean="0">
                <a:ea typeface="Adobe Fan Heiti Std B" pitchFamily="34" charset="-128"/>
              </a:rPr>
              <a:t>.  You can also view available resources from FEMA at </a:t>
            </a:r>
            <a:r>
              <a:rPr lang="en-US" dirty="0" smtClean="0">
                <a:solidFill>
                  <a:schemeClr val="tx2"/>
                </a:solidFill>
                <a:ea typeface="Adobe Fan Heiti Std B" pitchFamily="34" charset="-128"/>
                <a:hlinkClick r:id="rId4"/>
              </a:rPr>
              <a:t>www.ready.gov</a:t>
            </a:r>
            <a:r>
              <a:rPr lang="en-US" dirty="0" smtClean="0">
                <a:solidFill>
                  <a:schemeClr val="tx2"/>
                </a:solidFill>
                <a:ea typeface="Adobe Fan Heiti Std B" pitchFamily="34" charset="-128"/>
              </a:rPr>
              <a:t>.</a:t>
            </a:r>
            <a:endParaRPr lang="en-US" b="1" dirty="0" smtClean="0"/>
          </a:p>
          <a:p>
            <a:pPr marL="0" indent="0">
              <a:buNone/>
            </a:pPr>
            <a:r>
              <a:rPr lang="en-US" sz="1800" b="1" dirty="0" smtClean="0"/>
              <a:t>				</a:t>
            </a:r>
            <a:r>
              <a:rPr lang="en-US" sz="1800" b="1" dirty="0" smtClean="0"/>
              <a:t>David </a:t>
            </a:r>
            <a:r>
              <a:rPr lang="en-US" sz="1800" b="1" dirty="0" err="1" smtClean="0"/>
              <a:t>Bellew</a:t>
            </a:r>
            <a:endParaRPr lang="en-US" sz="1800" dirty="0" smtClean="0"/>
          </a:p>
          <a:p>
            <a:pPr marL="0" indent="0">
              <a:buNone/>
            </a:pPr>
            <a:r>
              <a:rPr lang="en-US" sz="1800" dirty="0" smtClean="0"/>
              <a:t>				Emergency Management Coordinator</a:t>
            </a:r>
          </a:p>
          <a:p>
            <a:pPr marL="0" indent="0">
              <a:buNone/>
            </a:pPr>
            <a:r>
              <a:rPr lang="en-US" sz="1800" dirty="0" smtClean="0"/>
              <a:t>				Office of Emergency Management and Safety</a:t>
            </a:r>
          </a:p>
          <a:p>
            <a:pPr marL="0" indent="0">
              <a:buNone/>
            </a:pPr>
            <a:r>
              <a:rPr lang="en-US" sz="1800" dirty="0" smtClean="0"/>
              <a:t>				Northern Virginia Community College</a:t>
            </a:r>
          </a:p>
          <a:p>
            <a:pPr marL="0" indent="0">
              <a:buNone/>
            </a:pPr>
            <a:r>
              <a:rPr lang="en-US" sz="1800" dirty="0" smtClean="0"/>
              <a:t>				</a:t>
            </a:r>
            <a:r>
              <a:rPr lang="en-US" sz="1800" dirty="0" smtClean="0"/>
              <a:t>571-314-4989</a:t>
            </a:r>
            <a:r>
              <a:rPr lang="en-US" sz="1800" dirty="0" smtClean="0"/>
              <a:t/>
            </a:r>
            <a:br>
              <a:rPr lang="en-US" sz="1800" dirty="0" smtClean="0"/>
            </a:br>
            <a:r>
              <a:rPr lang="en-US" sz="1800" dirty="0" smtClean="0"/>
              <a:t>				</a:t>
            </a:r>
            <a:r>
              <a:rPr lang="en-US" sz="1800" u="sng" dirty="0" smtClean="0">
                <a:hlinkClick r:id="rId5"/>
              </a:rPr>
              <a:t>dbellew@nvcc.edu</a:t>
            </a:r>
            <a:endParaRPr lang="en-US" sz="1800" u="sng" dirty="0" smtClean="0"/>
          </a:p>
          <a:p>
            <a:pPr marL="0" indent="0">
              <a:buNone/>
            </a:pPr>
            <a:endParaRPr lang="en-US" sz="1800" dirty="0" smtClean="0"/>
          </a:p>
          <a:p>
            <a:pPr>
              <a:lnSpc>
                <a:spcPct val="90000"/>
              </a:lnSpc>
            </a:pPr>
            <a:endParaRPr lang="en-US" dirty="0">
              <a:solidFill>
                <a:schemeClr val="tx2"/>
              </a:solidFill>
              <a:ea typeface="Adobe Fan Heiti Std B" pitchFamily="34" charset="-128"/>
            </a:endParaRPr>
          </a:p>
          <a:p>
            <a:endParaRPr lang="en-US" dirty="0"/>
          </a:p>
        </p:txBody>
      </p:sp>
    </p:spTree>
    <p:extLst>
      <p:ext uri="{BB962C8B-B14F-4D97-AF65-F5344CB8AC3E}">
        <p14:creationId xmlns:p14="http://schemas.microsoft.com/office/powerpoint/2010/main" val="2068101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E348BA-148A-4766-97AA-A17140D6C707}" type="slidenum">
              <a:rPr lang="en-US" smtClean="0"/>
              <a:pPr/>
              <a:t>23</a:t>
            </a:fld>
            <a:endParaRPr lang="en-US"/>
          </a:p>
        </p:txBody>
      </p:sp>
      <p:pic>
        <p:nvPicPr>
          <p:cNvPr id="4" name="Picture 3"/>
          <p:cNvPicPr>
            <a:picLocks noChangeAspect="1"/>
          </p:cNvPicPr>
          <p:nvPr/>
        </p:nvPicPr>
        <p:blipFill>
          <a:blip r:embed="rId2"/>
          <a:stretch>
            <a:fillRect/>
          </a:stretch>
        </p:blipFill>
        <p:spPr>
          <a:xfrm>
            <a:off x="1371600" y="1048549"/>
            <a:ext cx="6148388" cy="5490367"/>
          </a:xfrm>
          <a:prstGeom prst="rect">
            <a:avLst/>
          </a:prstGeom>
        </p:spPr>
      </p:pic>
    </p:spTree>
    <p:extLst>
      <p:ext uri="{BB962C8B-B14F-4D97-AF65-F5344CB8AC3E}">
        <p14:creationId xmlns:p14="http://schemas.microsoft.com/office/powerpoint/2010/main" val="3781857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7D2766-5A82-43DF-B515-6FB8A4DF42A1}" type="slidenum">
              <a:rPr lang="en-US" smtClean="0"/>
              <a:pPr/>
              <a:t>3</a:t>
            </a:fld>
            <a:endParaRPr lang="en-US" dirty="0"/>
          </a:p>
        </p:txBody>
      </p:sp>
      <p:sp>
        <p:nvSpPr>
          <p:cNvPr id="3" name="Title 2"/>
          <p:cNvSpPr>
            <a:spLocks noGrp="1"/>
          </p:cNvSpPr>
          <p:nvPr>
            <p:ph type="title"/>
          </p:nvPr>
        </p:nvSpPr>
        <p:spPr/>
        <p:txBody>
          <a:bodyPr/>
          <a:lstStyle/>
          <a:p>
            <a:r>
              <a:rPr lang="en-US" dirty="0" smtClean="0"/>
              <a:t>BE PREPARED!!!</a:t>
            </a:r>
            <a:endParaRPr lang="en-US" dirty="0"/>
          </a:p>
        </p:txBody>
      </p:sp>
      <p:sp>
        <p:nvSpPr>
          <p:cNvPr id="4" name="Subtitle 3"/>
          <p:cNvSpPr>
            <a:spLocks noGrp="1"/>
          </p:cNvSpPr>
          <p:nvPr>
            <p:ph type="subTitle" idx="13"/>
          </p:nvPr>
        </p:nvSpPr>
        <p:spPr/>
        <p:txBody>
          <a:bodyPr/>
          <a:lstStyle/>
          <a:p>
            <a:pPr marL="0" lvl="1" indent="0">
              <a:buNone/>
            </a:pPr>
            <a:r>
              <a:rPr lang="en-US" sz="2400" dirty="0">
                <a:ln w="0"/>
              </a:rPr>
              <a:t>NOVA wants you to be safe on Campus </a:t>
            </a:r>
            <a:r>
              <a:rPr lang="en-US" sz="2400" dirty="0" smtClean="0">
                <a:ln w="0"/>
              </a:rPr>
              <a:t>-- </a:t>
            </a:r>
            <a:r>
              <a:rPr lang="en-US" sz="2400" dirty="0">
                <a:ln w="0"/>
              </a:rPr>
              <a:t>there is always the chance that an emergency situation may occur.  Therefore, NOVA wants you to be prepared. Please take time to review safety and emergency information that NOVA provides through various resources.  Your safety could depend on your knowledge of this information.</a:t>
            </a:r>
          </a:p>
          <a:p>
            <a:pPr marL="0" lvl="1" indent="0">
              <a:buNone/>
            </a:pPr>
            <a:endParaRPr lang="en-US" sz="2400" dirty="0">
              <a:ln w="0"/>
            </a:endParaRPr>
          </a:p>
          <a:p>
            <a:pPr marL="0" lvl="1" indent="0">
              <a:buNone/>
            </a:pPr>
            <a:r>
              <a:rPr lang="en-US" sz="2400" dirty="0">
                <a:ln w="0"/>
                <a:solidFill>
                  <a:srgbClr val="C00000"/>
                </a:solidFill>
              </a:rPr>
              <a:t>Emergency Phone Numbers:</a:t>
            </a:r>
          </a:p>
          <a:p>
            <a:pPr marL="0" lvl="1" indent="0">
              <a:buFont typeface="Wingdings" panose="05000000000000000000" pitchFamily="2" charset="2"/>
              <a:buChar char="Ø"/>
            </a:pPr>
            <a:r>
              <a:rPr lang="en-US" sz="2400" dirty="0">
                <a:ln w="0"/>
              </a:rPr>
              <a:t>College Police:  703-764-5000 – it is recommended that you program this number in your cell phone.</a:t>
            </a:r>
          </a:p>
          <a:p>
            <a:pPr marL="0" lvl="1" indent="0">
              <a:buFont typeface="Wingdings" panose="05000000000000000000" pitchFamily="2" charset="2"/>
              <a:buChar char="Ø"/>
            </a:pPr>
            <a:r>
              <a:rPr lang="en-US" sz="2400" dirty="0">
                <a:ln w="0"/>
              </a:rPr>
              <a:t>911</a:t>
            </a:r>
          </a:p>
          <a:p>
            <a:pPr marL="0" indent="0">
              <a:buNone/>
            </a:pPr>
            <a:endParaRPr lang="en-US" dirty="0"/>
          </a:p>
        </p:txBody>
      </p:sp>
    </p:spTree>
    <p:extLst>
      <p:ext uri="{BB962C8B-B14F-4D97-AF65-F5344CB8AC3E}">
        <p14:creationId xmlns:p14="http://schemas.microsoft.com/office/powerpoint/2010/main" val="1165588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7D2766-5A82-43DF-B515-6FB8A4DF42A1}" type="slidenum">
              <a:rPr lang="en-US" smtClean="0"/>
              <a:pPr/>
              <a:t>4</a:t>
            </a:fld>
            <a:endParaRPr lang="en-US" dirty="0"/>
          </a:p>
        </p:txBody>
      </p:sp>
      <p:sp>
        <p:nvSpPr>
          <p:cNvPr id="3" name="Title 2"/>
          <p:cNvSpPr>
            <a:spLocks noGrp="1"/>
          </p:cNvSpPr>
          <p:nvPr>
            <p:ph type="title"/>
          </p:nvPr>
        </p:nvSpPr>
        <p:spPr/>
        <p:txBody>
          <a:bodyPr/>
          <a:lstStyle/>
          <a:p>
            <a:r>
              <a:rPr lang="en-US" dirty="0"/>
              <a:t>LiveSafe App</a:t>
            </a:r>
          </a:p>
        </p:txBody>
      </p:sp>
      <p:sp>
        <p:nvSpPr>
          <p:cNvPr id="4" name="Subtitle 3"/>
          <p:cNvSpPr>
            <a:spLocks noGrp="1"/>
          </p:cNvSpPr>
          <p:nvPr>
            <p:ph type="subTitle" idx="13"/>
          </p:nvPr>
        </p:nvSpPr>
        <p:spPr>
          <a:xfrm>
            <a:off x="451514" y="1781178"/>
            <a:ext cx="8463886" cy="4772022"/>
          </a:xfrm>
        </p:spPr>
        <p:txBody>
          <a:bodyPr>
            <a:normAutofit lnSpcReduction="10000"/>
          </a:bodyPr>
          <a:lstStyle/>
          <a:p>
            <a:pPr marL="0" indent="0">
              <a:buNone/>
            </a:pPr>
            <a:r>
              <a:rPr lang="en-US" sz="1800" dirty="0">
                <a:ln w="0"/>
              </a:rPr>
              <a:t>NOVA has launched a new mobile safety app called LiveSafe !!  The LiveSafe app allows you to:</a:t>
            </a:r>
          </a:p>
          <a:p>
            <a:r>
              <a:rPr lang="en-US" sz="1800" dirty="0">
                <a:ln w="0"/>
              </a:rPr>
              <a:t>Report tips to or request emergency services anonymously from NOVA Police.</a:t>
            </a:r>
          </a:p>
          <a:p>
            <a:r>
              <a:rPr lang="en-US" sz="1800" dirty="0">
                <a:ln w="0"/>
              </a:rPr>
              <a:t>Send your location to NOVA Police.</a:t>
            </a:r>
          </a:p>
          <a:p>
            <a:r>
              <a:rPr lang="en-US" sz="1800" dirty="0">
                <a:ln w="0"/>
              </a:rPr>
              <a:t>Let friends or family monitor your movements, so you never have to walk alone.</a:t>
            </a:r>
          </a:p>
          <a:p>
            <a:r>
              <a:rPr lang="en-US" sz="1800" dirty="0">
                <a:ln w="0"/>
              </a:rPr>
              <a:t>Share your concerns and suggestions with NOVA Police.</a:t>
            </a:r>
          </a:p>
          <a:p>
            <a:r>
              <a:rPr lang="en-US" sz="1800" dirty="0">
                <a:ln w="0"/>
              </a:rPr>
              <a:t>Have critical safety information at your fingertips.</a:t>
            </a:r>
          </a:p>
          <a:p>
            <a:pPr marL="0" indent="0">
              <a:buNone/>
            </a:pPr>
            <a:endParaRPr lang="en-US" sz="1400" dirty="0" smtClean="0">
              <a:ln w="0"/>
            </a:endParaRPr>
          </a:p>
          <a:p>
            <a:pPr marL="0" indent="0">
              <a:buNone/>
            </a:pPr>
            <a:r>
              <a:rPr lang="en-US" sz="1800" dirty="0" smtClean="0">
                <a:ln w="0"/>
              </a:rPr>
              <a:t>Getting </a:t>
            </a:r>
            <a:r>
              <a:rPr lang="en-US" sz="1800" dirty="0">
                <a:ln w="0"/>
              </a:rPr>
              <a:t>the app is fast, easy and FREE! </a:t>
            </a:r>
          </a:p>
          <a:p>
            <a:pPr marL="342900" lvl="1" indent="-342900">
              <a:lnSpc>
                <a:spcPct val="110000"/>
              </a:lnSpc>
              <a:buFont typeface="Arial" pitchFamily="34" charset="0"/>
              <a:buChar char="•"/>
            </a:pPr>
            <a:r>
              <a:rPr lang="en-US" sz="1800" dirty="0">
                <a:ln w="0"/>
              </a:rPr>
              <a:t>Visit the iTunes or Google Play Store and download the LiveSafe app (blue shield icon).</a:t>
            </a:r>
          </a:p>
          <a:p>
            <a:pPr marL="342900" lvl="1" indent="-342900">
              <a:lnSpc>
                <a:spcPct val="110000"/>
              </a:lnSpc>
              <a:buFont typeface="Arial" pitchFamily="34" charset="0"/>
              <a:buChar char="•"/>
            </a:pPr>
            <a:r>
              <a:rPr lang="en-US" sz="1800" dirty="0">
                <a:ln w="0"/>
              </a:rPr>
              <a:t>Choose NOVA from the list of schools.</a:t>
            </a:r>
          </a:p>
          <a:p>
            <a:pPr marL="342900" lvl="1" indent="-342900">
              <a:lnSpc>
                <a:spcPct val="110000"/>
              </a:lnSpc>
              <a:buFont typeface="Arial" pitchFamily="34" charset="0"/>
              <a:buChar char="•"/>
            </a:pPr>
            <a:r>
              <a:rPr lang="en-US" sz="1800" dirty="0">
                <a:ln w="0"/>
              </a:rPr>
              <a:t>Fill in your name and contact info, so we can reach you in the event of an emergency.</a:t>
            </a:r>
          </a:p>
          <a:p>
            <a:pPr marL="0" indent="0">
              <a:buNone/>
            </a:pPr>
            <a:r>
              <a:rPr lang="en-US" sz="1800" dirty="0">
                <a:ln w="0"/>
              </a:rPr>
              <a:t>If you have any questions about LiveSafe, check out </a:t>
            </a:r>
            <a:r>
              <a:rPr lang="en-US" sz="1800" dirty="0">
                <a:ln w="0"/>
                <a:hlinkClick r:id="rId2"/>
              </a:rPr>
              <a:t>www.LiveSafeMobile.com</a:t>
            </a:r>
            <a:r>
              <a:rPr lang="en-US" sz="1800" dirty="0">
                <a:ln w="0"/>
              </a:rPr>
              <a:t> or call NOVA Dispatch at </a:t>
            </a:r>
            <a:r>
              <a:rPr lang="en-US" sz="1800" dirty="0" smtClean="0">
                <a:ln w="0"/>
              </a:rPr>
              <a:t>703-764-5000.</a:t>
            </a:r>
            <a:endParaRPr lang="en-US" sz="1800" dirty="0">
              <a:ln w="0"/>
            </a:endParaRPr>
          </a:p>
        </p:txBody>
      </p:sp>
    </p:spTree>
    <p:extLst>
      <p:ext uri="{BB962C8B-B14F-4D97-AF65-F5344CB8AC3E}">
        <p14:creationId xmlns:p14="http://schemas.microsoft.com/office/powerpoint/2010/main" val="106706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NOVA Safety Video</a:t>
            </a:r>
            <a:endParaRPr lang="en-US" dirty="0"/>
          </a:p>
        </p:txBody>
      </p:sp>
      <p:sp>
        <p:nvSpPr>
          <p:cNvPr id="3" name="Slide Number Placeholder 2"/>
          <p:cNvSpPr>
            <a:spLocks noGrp="1"/>
          </p:cNvSpPr>
          <p:nvPr>
            <p:ph type="sldNum" sz="quarter" idx="12"/>
          </p:nvPr>
        </p:nvSpPr>
        <p:spPr/>
        <p:txBody>
          <a:bodyPr/>
          <a:lstStyle/>
          <a:p>
            <a:fld id="{0B7D2766-5A82-43DF-B515-6FB8A4DF42A1}" type="slidenum">
              <a:rPr lang="en-US" smtClean="0"/>
              <a:pPr/>
              <a:t>5</a:t>
            </a:fld>
            <a:endParaRPr lang="en-US" dirty="0"/>
          </a:p>
        </p:txBody>
      </p:sp>
      <p:pic>
        <p:nvPicPr>
          <p:cNvPr id="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222" y="1911742"/>
            <a:ext cx="5868796" cy="3879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71600" y="5848290"/>
            <a:ext cx="6400800" cy="400110"/>
          </a:xfrm>
          <a:prstGeom prst="rect">
            <a:avLst/>
          </a:prstGeom>
          <a:noFill/>
        </p:spPr>
        <p:txBody>
          <a:bodyPr wrap="square" rtlCol="0">
            <a:spAutoFit/>
          </a:bodyPr>
          <a:lstStyle/>
          <a:p>
            <a:pPr algn="ctr"/>
            <a:r>
              <a:rPr lang="en-US" u="sng" dirty="0" smtClean="0">
                <a:hlinkClick r:id="rId4"/>
              </a:rPr>
              <a:t>https</a:t>
            </a:r>
            <a:r>
              <a:rPr lang="en-US" u="sng" dirty="0">
                <a:hlinkClick r:id="rId4"/>
              </a:rPr>
              <a:t>://youtu.be/5spjbSSlLGk</a:t>
            </a:r>
            <a:endParaRPr lang="en-US" sz="2000" b="1" dirty="0">
              <a:ln w="18000">
                <a:solidFill>
                  <a:schemeClr val="accent2">
                    <a:satMod val="140000"/>
                  </a:schemeClr>
                </a:solidFill>
                <a:prstDash val="solid"/>
                <a:miter lim="800000"/>
              </a:ln>
              <a:noFill/>
            </a:endParaRPr>
          </a:p>
        </p:txBody>
      </p:sp>
    </p:spTree>
    <p:extLst>
      <p:ext uri="{BB962C8B-B14F-4D97-AF65-F5344CB8AC3E}">
        <p14:creationId xmlns:p14="http://schemas.microsoft.com/office/powerpoint/2010/main" val="2077257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B7D2766-5A82-43DF-B515-6FB8A4DF42A1}" type="slidenum">
              <a:rPr lang="en-US" smtClean="0"/>
              <a:pPr/>
              <a:t>6</a:t>
            </a:fld>
            <a:endParaRPr lang="en-US" dirty="0"/>
          </a:p>
        </p:txBody>
      </p:sp>
      <p:sp>
        <p:nvSpPr>
          <p:cNvPr id="2" name="Title 1"/>
          <p:cNvSpPr>
            <a:spLocks noGrp="1"/>
          </p:cNvSpPr>
          <p:nvPr>
            <p:ph type="title"/>
          </p:nvPr>
        </p:nvSpPr>
        <p:spPr/>
        <p:txBody>
          <a:bodyPr/>
          <a:lstStyle/>
          <a:p>
            <a:r>
              <a:rPr lang="en-US" dirty="0"/>
              <a:t>Emergency Procedures Posters</a:t>
            </a:r>
          </a:p>
        </p:txBody>
      </p:sp>
      <p:sp>
        <p:nvSpPr>
          <p:cNvPr id="4" name="Subtitle 3"/>
          <p:cNvSpPr>
            <a:spLocks noGrp="1"/>
          </p:cNvSpPr>
          <p:nvPr>
            <p:ph type="subTitle" idx="13"/>
          </p:nvPr>
        </p:nvSpPr>
        <p:spPr>
          <a:xfrm>
            <a:off x="451514" y="1781178"/>
            <a:ext cx="4653886" cy="4467222"/>
          </a:xfrm>
        </p:spPr>
        <p:txBody>
          <a:bodyPr/>
          <a:lstStyle/>
          <a:p>
            <a:pPr marL="0" indent="0">
              <a:buNone/>
            </a:pPr>
            <a:r>
              <a:rPr lang="en-US" dirty="0"/>
              <a:t>Emergency Procedures Posters are displayed throughout the Campus.  Please take time to review the valuable information.</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1982789"/>
            <a:ext cx="3048000" cy="4064000"/>
          </a:xfrm>
          <a:prstGeom prst="rect">
            <a:avLst/>
          </a:prstGeom>
        </p:spPr>
      </p:pic>
    </p:spTree>
    <p:extLst>
      <p:ext uri="{BB962C8B-B14F-4D97-AF65-F5344CB8AC3E}">
        <p14:creationId xmlns:p14="http://schemas.microsoft.com/office/powerpoint/2010/main" val="1564299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7D2766-5A82-43DF-B515-6FB8A4DF42A1}" type="slidenum">
              <a:rPr lang="en-US" smtClean="0"/>
              <a:pPr/>
              <a:t>7</a:t>
            </a:fld>
            <a:endParaRPr lang="en-US" dirty="0"/>
          </a:p>
        </p:txBody>
      </p:sp>
      <p:sp>
        <p:nvSpPr>
          <p:cNvPr id="3" name="Title 2"/>
          <p:cNvSpPr>
            <a:spLocks noGrp="1"/>
          </p:cNvSpPr>
          <p:nvPr>
            <p:ph type="title"/>
          </p:nvPr>
        </p:nvSpPr>
        <p:spPr/>
        <p:txBody>
          <a:bodyPr/>
          <a:lstStyle/>
          <a:p>
            <a:r>
              <a:rPr lang="en-US" dirty="0" smtClean="0"/>
              <a:t>Emergency Preparedness</a:t>
            </a:r>
            <a:endParaRPr lang="en-US" dirty="0"/>
          </a:p>
        </p:txBody>
      </p:sp>
      <p:sp>
        <p:nvSpPr>
          <p:cNvPr id="4" name="Subtitle 3"/>
          <p:cNvSpPr>
            <a:spLocks noGrp="1"/>
          </p:cNvSpPr>
          <p:nvPr>
            <p:ph type="subTitle" idx="13"/>
          </p:nvPr>
        </p:nvSpPr>
        <p:spPr/>
        <p:txBody>
          <a:bodyPr>
            <a:normAutofit/>
          </a:bodyPr>
          <a:lstStyle/>
          <a:p>
            <a:pPr marL="0" indent="0" algn="ctr">
              <a:buNone/>
            </a:pPr>
            <a:r>
              <a:rPr lang="en-US" dirty="0" smtClean="0"/>
              <a:t>What You Should Know:</a:t>
            </a:r>
          </a:p>
          <a:p>
            <a:pPr marL="0" indent="0" algn="ctr">
              <a:buNone/>
            </a:pPr>
            <a:endParaRPr lang="en-US" sz="1800" dirty="0" smtClean="0"/>
          </a:p>
          <a:p>
            <a:pPr marL="0" indent="0" algn="ctr">
              <a:buNone/>
            </a:pPr>
            <a:r>
              <a:rPr lang="en-US" b="1" dirty="0"/>
              <a:t>The two safest and most direct evacuation routes </a:t>
            </a:r>
          </a:p>
          <a:p>
            <a:pPr marL="0" indent="0">
              <a:buNone/>
            </a:pPr>
            <a:endParaRPr lang="en-US" sz="1800" dirty="0" smtClean="0"/>
          </a:p>
          <a:p>
            <a:pPr marL="0" indent="0">
              <a:buNone/>
            </a:pPr>
            <a:r>
              <a:rPr lang="en-US" dirty="0"/>
              <a:t>Be familiar with your surroundings.  Make sure you know the location of exits and the evacuation routes from your classrooms and other areas of the Campus.</a:t>
            </a:r>
          </a:p>
          <a:p>
            <a:pPr marL="0" indent="0">
              <a:buNone/>
            </a:pPr>
            <a:endParaRPr lang="en-US" dirty="0"/>
          </a:p>
        </p:txBody>
      </p:sp>
    </p:spTree>
    <p:extLst>
      <p:ext uri="{BB962C8B-B14F-4D97-AF65-F5344CB8AC3E}">
        <p14:creationId xmlns:p14="http://schemas.microsoft.com/office/powerpoint/2010/main" val="1293131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7D2766-5A82-43DF-B515-6FB8A4DF42A1}" type="slidenum">
              <a:rPr lang="en-US" smtClean="0"/>
              <a:pPr/>
              <a:t>8</a:t>
            </a:fld>
            <a:endParaRPr lang="en-US" dirty="0"/>
          </a:p>
        </p:txBody>
      </p:sp>
      <p:sp>
        <p:nvSpPr>
          <p:cNvPr id="3" name="Title 2"/>
          <p:cNvSpPr>
            <a:spLocks noGrp="1"/>
          </p:cNvSpPr>
          <p:nvPr>
            <p:ph type="title"/>
          </p:nvPr>
        </p:nvSpPr>
        <p:spPr/>
        <p:txBody>
          <a:bodyPr/>
          <a:lstStyle/>
          <a:p>
            <a:r>
              <a:rPr lang="en-US" dirty="0" smtClean="0"/>
              <a:t>Emergency Preparedness</a:t>
            </a:r>
            <a:endParaRPr lang="en-US" dirty="0"/>
          </a:p>
        </p:txBody>
      </p:sp>
      <p:sp>
        <p:nvSpPr>
          <p:cNvPr id="4" name="Subtitle 3"/>
          <p:cNvSpPr>
            <a:spLocks noGrp="1"/>
          </p:cNvSpPr>
          <p:nvPr>
            <p:ph type="subTitle" idx="13"/>
          </p:nvPr>
        </p:nvSpPr>
        <p:spPr>
          <a:xfrm>
            <a:off x="451514" y="1781177"/>
            <a:ext cx="8248934" cy="4772023"/>
          </a:xfrm>
        </p:spPr>
        <p:txBody>
          <a:bodyPr>
            <a:normAutofit fontScale="77500" lnSpcReduction="20000"/>
          </a:bodyPr>
          <a:lstStyle/>
          <a:p>
            <a:pPr marL="0" indent="0" algn="ctr">
              <a:buNone/>
            </a:pPr>
            <a:r>
              <a:rPr lang="en-US" dirty="0" smtClean="0"/>
              <a:t>What You Should Know:</a:t>
            </a:r>
          </a:p>
          <a:p>
            <a:pPr marL="0" indent="0" algn="ctr">
              <a:buNone/>
            </a:pPr>
            <a:endParaRPr lang="en-US" sz="1800" dirty="0" smtClean="0"/>
          </a:p>
          <a:p>
            <a:pPr marL="0" indent="0" algn="ctr">
              <a:buNone/>
            </a:pPr>
            <a:r>
              <a:rPr lang="en-US" b="1" dirty="0"/>
              <a:t>The location of designated Assembly Areas outside of the facility </a:t>
            </a:r>
            <a:endParaRPr lang="en-US" b="1" dirty="0" smtClean="0"/>
          </a:p>
          <a:p>
            <a:pPr marL="0" indent="0" algn="ctr">
              <a:buNone/>
            </a:pPr>
            <a:endParaRPr lang="en-US" sz="1800" dirty="0" smtClean="0"/>
          </a:p>
          <a:p>
            <a:r>
              <a:rPr lang="en-US" dirty="0"/>
              <a:t>If evacuating the building for an emergency, you should always exit the building through the closest/safest exit, then proceed directly to the nearest Assembly Area.</a:t>
            </a:r>
          </a:p>
          <a:p>
            <a:r>
              <a:rPr lang="en-US" dirty="0"/>
              <a:t>Faculty and Staff will be directing you to these areas.</a:t>
            </a:r>
          </a:p>
          <a:p>
            <a:r>
              <a:rPr lang="en-US" dirty="0"/>
              <a:t>Once in the area, STAY THERE until you are dismissed.</a:t>
            </a:r>
          </a:p>
          <a:p>
            <a:r>
              <a:rPr lang="en-US" dirty="0"/>
              <a:t>These areas are a safe distance from the building and will keep you from obstructing First Responders.  It is unlawful to obstruct First Responders</a:t>
            </a:r>
            <a:r>
              <a:rPr lang="en-US" dirty="0" smtClean="0"/>
              <a:t>.</a:t>
            </a:r>
            <a:endParaRPr lang="en-US" dirty="0"/>
          </a:p>
        </p:txBody>
      </p:sp>
    </p:spTree>
    <p:extLst>
      <p:ext uri="{BB962C8B-B14F-4D97-AF65-F5344CB8AC3E}">
        <p14:creationId xmlns:p14="http://schemas.microsoft.com/office/powerpoint/2010/main" val="328767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Annandale Campus </a:t>
            </a:r>
            <a:r>
              <a:rPr lang="en-US" dirty="0"/>
              <a:t>Assembly Areas</a:t>
            </a:r>
          </a:p>
        </p:txBody>
      </p:sp>
      <p:sp>
        <p:nvSpPr>
          <p:cNvPr id="3" name="Slide Number Placeholder 2"/>
          <p:cNvSpPr>
            <a:spLocks noGrp="1"/>
          </p:cNvSpPr>
          <p:nvPr>
            <p:ph type="sldNum" sz="quarter" idx="12"/>
          </p:nvPr>
        </p:nvSpPr>
        <p:spPr/>
        <p:txBody>
          <a:bodyPr/>
          <a:lstStyle/>
          <a:p>
            <a:fld id="{0B7D2766-5A82-43DF-B515-6FB8A4DF42A1}" type="slidenum">
              <a:rPr lang="en-US" smtClean="0"/>
              <a:pPr/>
              <a:t>9</a:t>
            </a:fld>
            <a:endParaRPr lang="en-US" dirty="0"/>
          </a:p>
        </p:txBody>
      </p:sp>
      <p:sp>
        <p:nvSpPr>
          <p:cNvPr id="4" name="Rectangle 3"/>
          <p:cNvSpPr/>
          <p:nvPr/>
        </p:nvSpPr>
        <p:spPr>
          <a:xfrm>
            <a:off x="1676400" y="1524000"/>
            <a:ext cx="5715000" cy="1200329"/>
          </a:xfrm>
          <a:prstGeom prst="rect">
            <a:avLst/>
          </a:prstGeom>
        </p:spPr>
        <p:txBody>
          <a:bodyPr wrap="square">
            <a:spAutoFit/>
          </a:bodyPr>
          <a:lstStyle/>
          <a:p>
            <a:pPr algn="ctr"/>
            <a:r>
              <a:rPr lang="en-US" sz="2400" dirty="0" smtClean="0">
                <a:solidFill>
                  <a:prstClr val="black"/>
                </a:solidFill>
                <a:latin typeface="Corbel" panose="020B0503020204020204" pitchFamily="34" charset="0"/>
                <a:cs typeface="Arial" pitchFamily="34" charset="0"/>
              </a:rPr>
              <a:t>Highlighted areas are </a:t>
            </a:r>
            <a:r>
              <a:rPr lang="en-US" sz="2400" dirty="0">
                <a:solidFill>
                  <a:prstClr val="black"/>
                </a:solidFill>
                <a:latin typeface="Corbel" panose="020B0503020204020204" pitchFamily="34" charset="0"/>
                <a:cs typeface="Arial" pitchFamily="34" charset="0"/>
              </a:rPr>
              <a:t>designated as assembly areas during evacuations.</a:t>
            </a:r>
          </a:p>
          <a:p>
            <a:pPr algn="ctr"/>
            <a:endParaRPr lang="en-US" sz="2400" b="1" dirty="0">
              <a:solidFill>
                <a:srgbClr val="FF0000"/>
              </a:solidFill>
              <a:latin typeface="Corbel" panose="020B0503020204020204" pitchFamily="34" charset="0"/>
              <a:cs typeface="Arial" pitchFamily="34" charset="0"/>
            </a:endParaRPr>
          </a:p>
        </p:txBody>
      </p:sp>
      <p:sp>
        <p:nvSpPr>
          <p:cNvPr id="5" name="Rectangle 4"/>
          <p:cNvSpPr/>
          <p:nvPr/>
        </p:nvSpPr>
        <p:spPr>
          <a:xfrm>
            <a:off x="6019800" y="6248400"/>
            <a:ext cx="533400" cy="290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21756" y="3896934"/>
            <a:ext cx="167640" cy="136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990600" y="2315765"/>
            <a:ext cx="7356486" cy="4439479"/>
          </a:xfrm>
          <a:prstGeom prst="rect">
            <a:avLst/>
          </a:prstGeom>
        </p:spPr>
      </p:pic>
    </p:spTree>
    <p:extLst>
      <p:ext uri="{BB962C8B-B14F-4D97-AF65-F5344CB8AC3E}">
        <p14:creationId xmlns:p14="http://schemas.microsoft.com/office/powerpoint/2010/main" val="632187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Basic 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4370</TotalTime>
  <Words>1371</Words>
  <Application>Microsoft Office PowerPoint</Application>
  <PresentationFormat>On-screen Show (4:3)</PresentationFormat>
  <Paragraphs>182</Paragraphs>
  <Slides>23</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ＭＳ Ｐゴシック</vt:lpstr>
      <vt:lpstr>SimSun</vt:lpstr>
      <vt:lpstr>Adobe Fan Heiti Std B</vt:lpstr>
      <vt:lpstr>Aharoni</vt:lpstr>
      <vt:lpstr>Arial</vt:lpstr>
      <vt:lpstr>Calibri</vt:lpstr>
      <vt:lpstr>Corbel</vt:lpstr>
      <vt:lpstr>Tahoma</vt:lpstr>
      <vt:lpstr>Wingdings</vt:lpstr>
      <vt:lpstr>Basic Text slide</vt:lpstr>
      <vt:lpstr>Custom Design</vt:lpstr>
      <vt:lpstr>PowerPoint Presentation</vt:lpstr>
      <vt:lpstr>PowerPoint Presentation</vt:lpstr>
      <vt:lpstr>BE PREPARED!!!</vt:lpstr>
      <vt:lpstr>LiveSafe App</vt:lpstr>
      <vt:lpstr>NOVA Safety Video</vt:lpstr>
      <vt:lpstr>Emergency Procedures Posters</vt:lpstr>
      <vt:lpstr>Emergency Preparedness</vt:lpstr>
      <vt:lpstr>Emergency Preparedness</vt:lpstr>
      <vt:lpstr>Annandale Campus Assembly Areas</vt:lpstr>
      <vt:lpstr>Warden Program</vt:lpstr>
      <vt:lpstr>Fire</vt:lpstr>
      <vt:lpstr>Tornado</vt:lpstr>
      <vt:lpstr>Tornado</vt:lpstr>
      <vt:lpstr>Earthquake</vt:lpstr>
      <vt:lpstr>Earthquake</vt:lpstr>
      <vt:lpstr>Power Failure/Outage</vt:lpstr>
      <vt:lpstr>Hazardous Materials</vt:lpstr>
      <vt:lpstr>Reporting Dangerous Situations</vt:lpstr>
      <vt:lpstr>Alert Technology at NOVA</vt:lpstr>
      <vt:lpstr>Have you signed up for NOVA Alert?</vt:lpstr>
      <vt:lpstr>PowerPoint Presentation</vt:lpstr>
      <vt:lpstr>Thank You!</vt:lpstr>
      <vt:lpstr>PowerPoint Presentation</vt:lpstr>
    </vt:vector>
  </TitlesOfParts>
  <Company>nvcc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NOVA Office of Emergency Management and Safety</dc:title>
  <dc:creator>Miller, Justin J.</dc:creator>
  <cp:lastModifiedBy>DeRamus, Brenda S.</cp:lastModifiedBy>
  <cp:revision>26</cp:revision>
  <dcterms:created xsi:type="dcterms:W3CDTF">2008-04-03T20:21:00Z</dcterms:created>
  <dcterms:modified xsi:type="dcterms:W3CDTF">2020-01-06T13:46:47Z</dcterms:modified>
</cp:coreProperties>
</file>